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8288000" cy="10287000"/>
  <p:notesSz cx="6858000" cy="9144000"/>
  <p:embeddedFontLst>
    <p:embeddedFont>
      <p:font typeface="Arimo" panose="020B0604020202020204" charset="0"/>
      <p:regular r:id="rId22"/>
    </p:embeddedFont>
    <p:embeddedFont>
      <p:font typeface="Childos Arabic" panose="020B0604020202020204" charset="-78"/>
      <p:regular r:id="rId23"/>
    </p:embeddedFont>
    <p:embeddedFont>
      <p:font typeface="Childos Arabic Bold" panose="020B0604020202020204" charset="-78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4" d="100"/>
          <a:sy n="44" d="100"/>
        </p:scale>
        <p:origin x="703" y="2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31.03.2025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svg"/><Relationship Id="rId7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svg"/><Relationship Id="rId7" Type="http://schemas.openxmlformats.org/officeDocument/2006/relationships/image" Target="../media/image73.svg"/><Relationship Id="rId12" Type="http://schemas.openxmlformats.org/officeDocument/2006/relationships/image" Target="../media/image14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11" Type="http://schemas.openxmlformats.org/officeDocument/2006/relationships/image" Target="../media/image77.svg"/><Relationship Id="rId5" Type="http://schemas.openxmlformats.org/officeDocument/2006/relationships/image" Target="../media/image71.sv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8.png"/><Relationship Id="rId3" Type="http://schemas.openxmlformats.org/officeDocument/2006/relationships/image" Target="../media/image79.svg"/><Relationship Id="rId7" Type="http://schemas.openxmlformats.org/officeDocument/2006/relationships/image" Target="../media/image83.svg"/><Relationship Id="rId12" Type="http://schemas.openxmlformats.org/officeDocument/2006/relationships/image" Target="../media/image87.png"/><Relationship Id="rId2" Type="http://schemas.openxmlformats.org/officeDocument/2006/relationships/image" Target="../media/image78.png"/><Relationship Id="rId16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11" Type="http://schemas.openxmlformats.org/officeDocument/2006/relationships/image" Target="../media/image14.png"/><Relationship Id="rId5" Type="http://schemas.openxmlformats.org/officeDocument/2006/relationships/image" Target="../media/image81.svg"/><Relationship Id="rId15" Type="http://schemas.openxmlformats.org/officeDocument/2006/relationships/image" Target="../media/image90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svg"/><Relationship Id="rId14" Type="http://schemas.openxmlformats.org/officeDocument/2006/relationships/image" Target="../media/image89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svg"/><Relationship Id="rId13" Type="http://schemas.openxmlformats.org/officeDocument/2006/relationships/image" Target="../media/image96.png"/><Relationship Id="rId18" Type="http://schemas.openxmlformats.org/officeDocument/2006/relationships/image" Target="../media/image101.svg"/><Relationship Id="rId3" Type="http://schemas.openxmlformats.org/officeDocument/2006/relationships/image" Target="../media/image43.png"/><Relationship Id="rId7" Type="http://schemas.openxmlformats.org/officeDocument/2006/relationships/image" Target="../media/image92.png"/><Relationship Id="rId12" Type="http://schemas.openxmlformats.org/officeDocument/2006/relationships/image" Target="../media/image95.svg"/><Relationship Id="rId17" Type="http://schemas.openxmlformats.org/officeDocument/2006/relationships/image" Target="../media/image100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9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11" Type="http://schemas.openxmlformats.org/officeDocument/2006/relationships/image" Target="../media/image94.png"/><Relationship Id="rId5" Type="http://schemas.openxmlformats.org/officeDocument/2006/relationships/image" Target="../media/image35.png"/><Relationship Id="rId15" Type="http://schemas.openxmlformats.org/officeDocument/2006/relationships/image" Target="../media/image98.png"/><Relationship Id="rId10" Type="http://schemas.openxmlformats.org/officeDocument/2006/relationships/image" Target="../media/image66.svg"/><Relationship Id="rId4" Type="http://schemas.openxmlformats.org/officeDocument/2006/relationships/image" Target="../media/image44.svg"/><Relationship Id="rId9" Type="http://schemas.openxmlformats.org/officeDocument/2006/relationships/image" Target="../media/image65.png"/><Relationship Id="rId14" Type="http://schemas.openxmlformats.org/officeDocument/2006/relationships/image" Target="../media/image97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48.svg"/><Relationship Id="rId7" Type="http://schemas.openxmlformats.org/officeDocument/2006/relationships/image" Target="../media/image44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103.svg"/><Relationship Id="rId10" Type="http://schemas.openxmlformats.org/officeDocument/2006/relationships/image" Target="../media/image14.png"/><Relationship Id="rId4" Type="http://schemas.openxmlformats.org/officeDocument/2006/relationships/image" Target="../media/image102.png"/><Relationship Id="rId9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svg"/><Relationship Id="rId3" Type="http://schemas.openxmlformats.org/officeDocument/2006/relationships/image" Target="../media/image106.png"/><Relationship Id="rId7" Type="http://schemas.openxmlformats.org/officeDocument/2006/relationships/image" Target="../media/image55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svg"/><Relationship Id="rId11" Type="http://schemas.openxmlformats.org/officeDocument/2006/relationships/image" Target="../media/image14.png"/><Relationship Id="rId5" Type="http://schemas.openxmlformats.org/officeDocument/2006/relationships/image" Target="../media/image63.png"/><Relationship Id="rId10" Type="http://schemas.openxmlformats.org/officeDocument/2006/relationships/image" Target="../media/image109.svg"/><Relationship Id="rId4" Type="http://schemas.openxmlformats.org/officeDocument/2006/relationships/image" Target="../media/image107.svg"/><Relationship Id="rId9" Type="http://schemas.openxmlformats.org/officeDocument/2006/relationships/image" Target="../media/image10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110.png"/><Relationship Id="rId3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6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svg"/><Relationship Id="rId11" Type="http://schemas.openxmlformats.org/officeDocument/2006/relationships/image" Target="../media/image5.png"/><Relationship Id="rId5" Type="http://schemas.openxmlformats.org/officeDocument/2006/relationships/image" Target="../media/image43.png"/><Relationship Id="rId10" Type="http://schemas.openxmlformats.org/officeDocument/2006/relationships/image" Target="../media/image58.svg"/><Relationship Id="rId4" Type="http://schemas.openxmlformats.org/officeDocument/2006/relationships/image" Target="../media/image48.svg"/><Relationship Id="rId9" Type="http://schemas.openxmlformats.org/officeDocument/2006/relationships/image" Target="../media/image57.png"/><Relationship Id="rId1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8.svg"/><Relationship Id="rId7" Type="http://schemas.openxmlformats.org/officeDocument/2006/relationships/image" Target="../media/image8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png"/><Relationship Id="rId5" Type="http://schemas.openxmlformats.org/officeDocument/2006/relationships/image" Target="../media/image44.svg"/><Relationship Id="rId10" Type="http://schemas.openxmlformats.org/officeDocument/2006/relationships/image" Target="../media/image112.svg"/><Relationship Id="rId4" Type="http://schemas.openxmlformats.org/officeDocument/2006/relationships/image" Target="../media/image43.png"/><Relationship Id="rId9" Type="http://schemas.openxmlformats.org/officeDocument/2006/relationships/image" Target="../media/image1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13" Type="http://schemas.openxmlformats.org/officeDocument/2006/relationships/image" Target="../media/image117.png"/><Relationship Id="rId3" Type="http://schemas.openxmlformats.org/officeDocument/2006/relationships/image" Target="../media/image47.png"/><Relationship Id="rId7" Type="http://schemas.openxmlformats.org/officeDocument/2006/relationships/image" Target="../media/image49.png"/><Relationship Id="rId12" Type="http://schemas.openxmlformats.org/officeDocument/2006/relationships/image" Target="../media/image116.sv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2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svg"/><Relationship Id="rId11" Type="http://schemas.openxmlformats.org/officeDocument/2006/relationships/image" Target="../media/image115.png"/><Relationship Id="rId5" Type="http://schemas.openxmlformats.org/officeDocument/2006/relationships/image" Target="../media/image113.png"/><Relationship Id="rId15" Type="http://schemas.openxmlformats.org/officeDocument/2006/relationships/image" Target="../media/image119.png"/><Relationship Id="rId10" Type="http://schemas.openxmlformats.org/officeDocument/2006/relationships/image" Target="../media/image58.svg"/><Relationship Id="rId4" Type="http://schemas.openxmlformats.org/officeDocument/2006/relationships/image" Target="../media/image48.svg"/><Relationship Id="rId9" Type="http://schemas.openxmlformats.org/officeDocument/2006/relationships/image" Target="../media/image57.png"/><Relationship Id="rId14" Type="http://schemas.openxmlformats.org/officeDocument/2006/relationships/image" Target="../media/image118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22.svg"/><Relationship Id="rId7" Type="http://schemas.openxmlformats.org/officeDocument/2006/relationships/image" Target="../media/image118.sv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png"/><Relationship Id="rId5" Type="http://schemas.openxmlformats.org/officeDocument/2006/relationships/image" Target="../media/image50.svg"/><Relationship Id="rId10" Type="http://schemas.openxmlformats.org/officeDocument/2006/relationships/image" Target="../media/image14.png"/><Relationship Id="rId4" Type="http://schemas.openxmlformats.org/officeDocument/2006/relationships/image" Target="../media/image49.png"/><Relationship Id="rId9" Type="http://schemas.openxmlformats.org/officeDocument/2006/relationships/image" Target="../media/image40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14.png"/><Relationship Id="rId5" Type="http://schemas.openxmlformats.org/officeDocument/2006/relationships/image" Target="../media/image5.png"/><Relationship Id="rId10" Type="http://schemas.openxmlformats.org/officeDocument/2006/relationships/image" Target="../media/image13.svg"/><Relationship Id="rId4" Type="http://schemas.openxmlformats.org/officeDocument/2006/relationships/image" Target="../media/image2.sv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sv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5" Type="http://schemas.openxmlformats.org/officeDocument/2006/relationships/image" Target="../media/image28.sv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Relationship Id="rId1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1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svg"/><Relationship Id="rId4" Type="http://schemas.openxmlformats.org/officeDocument/2006/relationships/image" Target="../media/image30.svg"/><Relationship Id="rId9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svg"/><Relationship Id="rId7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13" Type="http://schemas.openxmlformats.org/officeDocument/2006/relationships/image" Target="../media/image46.svg"/><Relationship Id="rId3" Type="http://schemas.openxmlformats.org/officeDocument/2006/relationships/image" Target="../media/image29.png"/><Relationship Id="rId7" Type="http://schemas.openxmlformats.org/officeDocument/2006/relationships/image" Target="../media/image41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svg"/><Relationship Id="rId11" Type="http://schemas.openxmlformats.org/officeDocument/2006/relationships/image" Target="../media/image14.pn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0.svg"/><Relationship Id="rId9" Type="http://schemas.openxmlformats.org/officeDocument/2006/relationships/image" Target="../media/image43.png"/><Relationship Id="rId14" Type="http://schemas.openxmlformats.org/officeDocument/2006/relationships/hyperlink" Target="https://www.youtube.com/watch?v=DJsY61MgkDU&amp;ab_channel=MuseWellbeing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55.png"/><Relationship Id="rId3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54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svg"/><Relationship Id="rId11" Type="http://schemas.openxmlformats.org/officeDocument/2006/relationships/image" Target="../media/image53.png"/><Relationship Id="rId5" Type="http://schemas.openxmlformats.org/officeDocument/2006/relationships/image" Target="../media/image49.png"/><Relationship Id="rId15" Type="http://schemas.openxmlformats.org/officeDocument/2006/relationships/image" Target="../media/image14.png"/><Relationship Id="rId10" Type="http://schemas.openxmlformats.org/officeDocument/2006/relationships/image" Target="../media/image52.svg"/><Relationship Id="rId4" Type="http://schemas.openxmlformats.org/officeDocument/2006/relationships/image" Target="../media/image48.svg"/><Relationship Id="rId9" Type="http://schemas.openxmlformats.org/officeDocument/2006/relationships/image" Target="../media/image51.png"/><Relationship Id="rId14" Type="http://schemas.openxmlformats.org/officeDocument/2006/relationships/image" Target="../media/image5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59.png"/><Relationship Id="rId3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6.sv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svg"/><Relationship Id="rId11" Type="http://schemas.openxmlformats.org/officeDocument/2006/relationships/image" Target="../media/image5.png"/><Relationship Id="rId5" Type="http://schemas.openxmlformats.org/officeDocument/2006/relationships/image" Target="../media/image43.png"/><Relationship Id="rId15" Type="http://schemas.openxmlformats.org/officeDocument/2006/relationships/image" Target="../media/image61.png"/><Relationship Id="rId10" Type="http://schemas.openxmlformats.org/officeDocument/2006/relationships/image" Target="../media/image58.svg"/><Relationship Id="rId4" Type="http://schemas.openxmlformats.org/officeDocument/2006/relationships/image" Target="../media/image48.svg"/><Relationship Id="rId9" Type="http://schemas.openxmlformats.org/officeDocument/2006/relationships/image" Target="../media/image57.png"/><Relationship Id="rId14" Type="http://schemas.openxmlformats.org/officeDocument/2006/relationships/image" Target="../media/image60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svg"/><Relationship Id="rId13" Type="http://schemas.openxmlformats.org/officeDocument/2006/relationships/image" Target="../media/image67.png"/><Relationship Id="rId3" Type="http://schemas.openxmlformats.org/officeDocument/2006/relationships/image" Target="../media/image49.png"/><Relationship Id="rId7" Type="http://schemas.openxmlformats.org/officeDocument/2006/relationships/image" Target="../media/image63.png"/><Relationship Id="rId12" Type="http://schemas.openxmlformats.org/officeDocument/2006/relationships/image" Target="../media/image66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svg"/><Relationship Id="rId11" Type="http://schemas.openxmlformats.org/officeDocument/2006/relationships/image" Target="../media/image65.png"/><Relationship Id="rId5" Type="http://schemas.openxmlformats.org/officeDocument/2006/relationships/image" Target="../media/image33.png"/><Relationship Id="rId10" Type="http://schemas.openxmlformats.org/officeDocument/2006/relationships/image" Target="../media/image6.svg"/><Relationship Id="rId4" Type="http://schemas.openxmlformats.org/officeDocument/2006/relationships/image" Target="../media/image50.sv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flipH="1" flipV="1">
            <a:off x="15424605" y="6961484"/>
            <a:ext cx="2689702" cy="3527478"/>
          </a:xfrm>
          <a:custGeom>
            <a:avLst/>
            <a:gdLst/>
            <a:ahLst/>
            <a:cxnLst/>
            <a:rect l="l" t="t" r="r" b="b"/>
            <a:pathLst>
              <a:path w="2689702" h="3527478">
                <a:moveTo>
                  <a:pt x="2689702" y="3527478"/>
                </a:moveTo>
                <a:lnTo>
                  <a:pt x="0" y="3527478"/>
                </a:lnTo>
                <a:lnTo>
                  <a:pt x="0" y="0"/>
                </a:lnTo>
                <a:lnTo>
                  <a:pt x="2689702" y="0"/>
                </a:lnTo>
                <a:lnTo>
                  <a:pt x="2689702" y="3527478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5548634" y="7049031"/>
            <a:ext cx="3204646" cy="3192993"/>
          </a:xfrm>
          <a:custGeom>
            <a:avLst/>
            <a:gdLst/>
            <a:ahLst/>
            <a:cxnLst/>
            <a:rect l="l" t="t" r="r" b="b"/>
            <a:pathLst>
              <a:path w="3204646" h="3192993">
                <a:moveTo>
                  <a:pt x="0" y="0"/>
                </a:moveTo>
                <a:lnTo>
                  <a:pt x="3204646" y="0"/>
                </a:lnTo>
                <a:lnTo>
                  <a:pt x="3204646" y="3192992"/>
                </a:lnTo>
                <a:lnTo>
                  <a:pt x="0" y="319299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7" name="Group 7"/>
          <p:cNvGrpSpPr/>
          <p:nvPr/>
        </p:nvGrpSpPr>
        <p:grpSpPr>
          <a:xfrm>
            <a:off x="3105598" y="2357357"/>
            <a:ext cx="11532157" cy="3200788"/>
            <a:chOff x="0" y="0"/>
            <a:chExt cx="12749821" cy="353875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2749821" cy="3538754"/>
            </a:xfrm>
            <a:custGeom>
              <a:avLst/>
              <a:gdLst/>
              <a:ahLst/>
              <a:cxnLst/>
              <a:rect l="l" t="t" r="r" b="b"/>
              <a:pathLst>
                <a:path w="12749821" h="3538754">
                  <a:moveTo>
                    <a:pt x="12625360" y="3538754"/>
                  </a:moveTo>
                  <a:lnTo>
                    <a:pt x="124460" y="3538754"/>
                  </a:lnTo>
                  <a:cubicBezTo>
                    <a:pt x="55880" y="3538754"/>
                    <a:pt x="0" y="3482874"/>
                    <a:pt x="0" y="341429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3414294"/>
                  </a:lnTo>
                  <a:cubicBezTo>
                    <a:pt x="12749821" y="3482874"/>
                    <a:pt x="12693941" y="3538754"/>
                    <a:pt x="12625360" y="3538754"/>
                  </a:cubicBezTo>
                  <a:close/>
                </a:path>
              </a:pathLst>
            </a:custGeom>
            <a:solidFill>
              <a:srgbClr val="DEF4D1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9" name="TextBox 9"/>
          <p:cNvSpPr txBox="1"/>
          <p:nvPr/>
        </p:nvSpPr>
        <p:spPr>
          <a:xfrm rot="-3486">
            <a:off x="3491591" y="2484929"/>
            <a:ext cx="10760055" cy="2832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spc="1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Teacher Powerpoint Supports for the Sexuality Education Components of the CCQ (Culture &amp; Citizenship of Quebec) Programme produced and distributed by</a:t>
            </a:r>
          </a:p>
        </p:txBody>
      </p:sp>
      <p:sp>
        <p:nvSpPr>
          <p:cNvPr id="10" name="Freeform 10"/>
          <p:cNvSpPr/>
          <p:nvPr/>
        </p:nvSpPr>
        <p:spPr>
          <a:xfrm>
            <a:off x="4380241" y="6012276"/>
            <a:ext cx="8982870" cy="2930661"/>
          </a:xfrm>
          <a:custGeom>
            <a:avLst/>
            <a:gdLst/>
            <a:ahLst/>
            <a:cxnLst/>
            <a:rect l="l" t="t" r="r" b="b"/>
            <a:pathLst>
              <a:path w="8982870" h="2930661">
                <a:moveTo>
                  <a:pt x="0" y="0"/>
                </a:moveTo>
                <a:lnTo>
                  <a:pt x="8982870" y="0"/>
                </a:lnTo>
                <a:lnTo>
                  <a:pt x="8982870" y="2930661"/>
                </a:lnTo>
                <a:lnTo>
                  <a:pt x="0" y="293066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463709" y="2327949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2"/>
                </a:lnTo>
                <a:lnTo>
                  <a:pt x="0" y="56311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 rot="-3486">
            <a:off x="5750846" y="3619378"/>
            <a:ext cx="7356671" cy="4625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0"/>
              </a:lnSpc>
            </a:pPr>
            <a:r>
              <a:rPr lang="en-US" sz="6500" spc="32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Stereotypes in Social Environments and in the Media</a:t>
            </a:r>
          </a:p>
          <a:p>
            <a:pPr algn="ctr">
              <a:lnSpc>
                <a:spcPts val="9100"/>
              </a:lnSpc>
              <a:spcBef>
                <a:spcPct val="0"/>
              </a:spcBef>
            </a:pPr>
            <a:endParaRPr lang="en-US" sz="6500" spc="32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-1991337" y="8077632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4" y="0"/>
                </a:lnTo>
                <a:lnTo>
                  <a:pt x="3982674" y="3968190"/>
                </a:lnTo>
                <a:lnTo>
                  <a:pt x="0" y="39681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152592" y="4112458"/>
            <a:ext cx="9617887" cy="162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600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CAN BE FOUND </a:t>
            </a:r>
          </a:p>
          <a:p>
            <a:pPr algn="ctr">
              <a:lnSpc>
                <a:spcPts val="6000"/>
              </a:lnSpc>
            </a:pPr>
            <a:r>
              <a:rPr lang="en-US" sz="600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IN OUR ENVIRONMENT?</a:t>
            </a:r>
          </a:p>
        </p:txBody>
      </p:sp>
      <p:sp>
        <p:nvSpPr>
          <p:cNvPr id="3" name="Freeform 3"/>
          <p:cNvSpPr/>
          <p:nvPr/>
        </p:nvSpPr>
        <p:spPr>
          <a:xfrm rot="10067763">
            <a:off x="16091224" y="1736193"/>
            <a:ext cx="2295850" cy="2304988"/>
          </a:xfrm>
          <a:custGeom>
            <a:avLst/>
            <a:gdLst/>
            <a:ahLst/>
            <a:cxnLst/>
            <a:rect l="l" t="t" r="r" b="b"/>
            <a:pathLst>
              <a:path w="2295850" h="2304988">
                <a:moveTo>
                  <a:pt x="0" y="0"/>
                </a:moveTo>
                <a:lnTo>
                  <a:pt x="2295850" y="0"/>
                </a:lnTo>
                <a:lnTo>
                  <a:pt x="2295850" y="2304988"/>
                </a:lnTo>
                <a:lnTo>
                  <a:pt x="0" y="23049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7966477" y="8420802"/>
            <a:ext cx="3334405" cy="1771403"/>
          </a:xfrm>
          <a:custGeom>
            <a:avLst/>
            <a:gdLst/>
            <a:ahLst/>
            <a:cxnLst/>
            <a:rect l="l" t="t" r="r" b="b"/>
            <a:pathLst>
              <a:path w="3334405" h="1771403">
                <a:moveTo>
                  <a:pt x="0" y="0"/>
                </a:moveTo>
                <a:lnTo>
                  <a:pt x="3334405" y="0"/>
                </a:lnTo>
                <a:lnTo>
                  <a:pt x="3334405" y="1771403"/>
                </a:lnTo>
                <a:lnTo>
                  <a:pt x="0" y="17714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>
            <a:off x="4307841" y="8976304"/>
            <a:ext cx="10524922" cy="708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99"/>
              </a:lnSpc>
              <a:spcBef>
                <a:spcPct val="0"/>
              </a:spcBef>
            </a:pPr>
            <a:r>
              <a:rPr lang="en-US" sz="4999" spc="124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Culture</a:t>
            </a:r>
          </a:p>
        </p:txBody>
      </p:sp>
      <p:sp>
        <p:nvSpPr>
          <p:cNvPr id="6" name="Freeform 6"/>
          <p:cNvSpPr/>
          <p:nvPr/>
        </p:nvSpPr>
        <p:spPr>
          <a:xfrm>
            <a:off x="7966477" y="5826958"/>
            <a:ext cx="3334405" cy="1771403"/>
          </a:xfrm>
          <a:custGeom>
            <a:avLst/>
            <a:gdLst/>
            <a:ahLst/>
            <a:cxnLst/>
            <a:rect l="l" t="t" r="r" b="b"/>
            <a:pathLst>
              <a:path w="3334405" h="1771403">
                <a:moveTo>
                  <a:pt x="0" y="0"/>
                </a:moveTo>
                <a:lnTo>
                  <a:pt x="3334405" y="0"/>
                </a:lnTo>
                <a:lnTo>
                  <a:pt x="3334405" y="1771403"/>
                </a:lnTo>
                <a:lnTo>
                  <a:pt x="0" y="17714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4371218" y="6384941"/>
            <a:ext cx="10524922" cy="708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99"/>
              </a:lnSpc>
              <a:spcBef>
                <a:spcPct val="0"/>
              </a:spcBef>
            </a:pPr>
            <a:r>
              <a:rPr lang="en-US" sz="4999" spc="124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Country</a:t>
            </a:r>
          </a:p>
        </p:txBody>
      </p:sp>
      <p:sp>
        <p:nvSpPr>
          <p:cNvPr id="8" name="Freeform 8"/>
          <p:cNvSpPr/>
          <p:nvPr/>
        </p:nvSpPr>
        <p:spPr>
          <a:xfrm>
            <a:off x="12539132" y="6497589"/>
            <a:ext cx="3334405" cy="1771403"/>
          </a:xfrm>
          <a:custGeom>
            <a:avLst/>
            <a:gdLst/>
            <a:ahLst/>
            <a:cxnLst/>
            <a:rect l="l" t="t" r="r" b="b"/>
            <a:pathLst>
              <a:path w="3334405" h="1771403">
                <a:moveTo>
                  <a:pt x="0" y="0"/>
                </a:moveTo>
                <a:lnTo>
                  <a:pt x="3334405" y="0"/>
                </a:lnTo>
                <a:lnTo>
                  <a:pt x="3334405" y="1771403"/>
                </a:lnTo>
                <a:lnTo>
                  <a:pt x="0" y="17714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>
            <a:off x="8943874" y="7192363"/>
            <a:ext cx="10524922" cy="570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99"/>
              </a:lnSpc>
              <a:spcBef>
                <a:spcPct val="0"/>
              </a:spcBef>
            </a:pPr>
            <a:r>
              <a:rPr lang="en-US" sz="4099" spc="102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Video Games</a:t>
            </a:r>
          </a:p>
        </p:txBody>
      </p:sp>
      <p:sp>
        <p:nvSpPr>
          <p:cNvPr id="10" name="Freeform 10"/>
          <p:cNvSpPr/>
          <p:nvPr/>
        </p:nvSpPr>
        <p:spPr>
          <a:xfrm>
            <a:off x="3031872" y="6568281"/>
            <a:ext cx="3334405" cy="1771403"/>
          </a:xfrm>
          <a:custGeom>
            <a:avLst/>
            <a:gdLst/>
            <a:ahLst/>
            <a:cxnLst/>
            <a:rect l="l" t="t" r="r" b="b"/>
            <a:pathLst>
              <a:path w="3334405" h="1771403">
                <a:moveTo>
                  <a:pt x="0" y="0"/>
                </a:moveTo>
                <a:lnTo>
                  <a:pt x="3334405" y="0"/>
                </a:lnTo>
                <a:lnTo>
                  <a:pt x="3334405" y="1771403"/>
                </a:lnTo>
                <a:lnTo>
                  <a:pt x="0" y="17714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243062" y="7598361"/>
            <a:ext cx="3625198" cy="2906749"/>
          </a:xfrm>
          <a:custGeom>
            <a:avLst/>
            <a:gdLst/>
            <a:ahLst/>
            <a:cxnLst/>
            <a:rect l="l" t="t" r="r" b="b"/>
            <a:pathLst>
              <a:path w="3625198" h="2906749">
                <a:moveTo>
                  <a:pt x="0" y="0"/>
                </a:moveTo>
                <a:lnTo>
                  <a:pt x="3625198" y="0"/>
                </a:lnTo>
                <a:lnTo>
                  <a:pt x="3625198" y="2906749"/>
                </a:lnTo>
                <a:lnTo>
                  <a:pt x="0" y="290674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TextBox 12"/>
          <p:cNvSpPr txBox="1"/>
          <p:nvPr/>
        </p:nvSpPr>
        <p:spPr>
          <a:xfrm>
            <a:off x="-563387" y="7123783"/>
            <a:ext cx="10524922" cy="708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99"/>
              </a:lnSpc>
              <a:spcBef>
                <a:spcPct val="0"/>
              </a:spcBef>
            </a:pPr>
            <a:r>
              <a:rPr lang="en-US" sz="4999" spc="124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Friends</a:t>
            </a:r>
          </a:p>
        </p:txBody>
      </p:sp>
      <p:sp>
        <p:nvSpPr>
          <p:cNvPr id="13" name="Freeform 13"/>
          <p:cNvSpPr/>
          <p:nvPr/>
        </p:nvSpPr>
        <p:spPr>
          <a:xfrm>
            <a:off x="1880471" y="4055555"/>
            <a:ext cx="3334405" cy="1771403"/>
          </a:xfrm>
          <a:custGeom>
            <a:avLst/>
            <a:gdLst/>
            <a:ahLst/>
            <a:cxnLst/>
            <a:rect l="l" t="t" r="r" b="b"/>
            <a:pathLst>
              <a:path w="3334405" h="1771403">
                <a:moveTo>
                  <a:pt x="0" y="0"/>
                </a:moveTo>
                <a:lnTo>
                  <a:pt x="3334405" y="0"/>
                </a:lnTo>
                <a:lnTo>
                  <a:pt x="3334405" y="1771403"/>
                </a:lnTo>
                <a:lnTo>
                  <a:pt x="0" y="17714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4" name="TextBox 14"/>
          <p:cNvSpPr txBox="1"/>
          <p:nvPr/>
        </p:nvSpPr>
        <p:spPr>
          <a:xfrm>
            <a:off x="-1714788" y="4611057"/>
            <a:ext cx="10524922" cy="708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99"/>
              </a:lnSpc>
              <a:spcBef>
                <a:spcPct val="0"/>
              </a:spcBef>
            </a:pPr>
            <a:r>
              <a:rPr lang="en-US" sz="4999" spc="124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Family</a:t>
            </a:r>
          </a:p>
        </p:txBody>
      </p:sp>
      <p:sp>
        <p:nvSpPr>
          <p:cNvPr id="15" name="Freeform 15"/>
          <p:cNvSpPr/>
          <p:nvPr/>
        </p:nvSpPr>
        <p:spPr>
          <a:xfrm>
            <a:off x="3031872" y="1493536"/>
            <a:ext cx="3334405" cy="1771403"/>
          </a:xfrm>
          <a:custGeom>
            <a:avLst/>
            <a:gdLst/>
            <a:ahLst/>
            <a:cxnLst/>
            <a:rect l="l" t="t" r="r" b="b"/>
            <a:pathLst>
              <a:path w="3334405" h="1771403">
                <a:moveTo>
                  <a:pt x="0" y="0"/>
                </a:moveTo>
                <a:lnTo>
                  <a:pt x="3334405" y="0"/>
                </a:lnTo>
                <a:lnTo>
                  <a:pt x="3334405" y="1771403"/>
                </a:lnTo>
                <a:lnTo>
                  <a:pt x="0" y="17714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6" name="Freeform 16"/>
          <p:cNvSpPr/>
          <p:nvPr/>
        </p:nvSpPr>
        <p:spPr>
          <a:xfrm>
            <a:off x="7966477" y="1989233"/>
            <a:ext cx="3334405" cy="1771403"/>
          </a:xfrm>
          <a:custGeom>
            <a:avLst/>
            <a:gdLst/>
            <a:ahLst/>
            <a:cxnLst/>
            <a:rect l="l" t="t" r="r" b="b"/>
            <a:pathLst>
              <a:path w="3334405" h="1771403">
                <a:moveTo>
                  <a:pt x="0" y="0"/>
                </a:moveTo>
                <a:lnTo>
                  <a:pt x="3334405" y="0"/>
                </a:lnTo>
                <a:lnTo>
                  <a:pt x="3334405" y="1771403"/>
                </a:lnTo>
                <a:lnTo>
                  <a:pt x="0" y="17714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7" name="TextBox 17"/>
          <p:cNvSpPr txBox="1"/>
          <p:nvPr/>
        </p:nvSpPr>
        <p:spPr>
          <a:xfrm>
            <a:off x="4307841" y="2528381"/>
            <a:ext cx="10524922" cy="708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99"/>
              </a:lnSpc>
              <a:spcBef>
                <a:spcPct val="0"/>
              </a:spcBef>
            </a:pPr>
            <a:r>
              <a:rPr lang="en-US" sz="4999" spc="124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Books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-563387" y="2049038"/>
            <a:ext cx="10524922" cy="708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99"/>
              </a:lnSpc>
              <a:spcBef>
                <a:spcPct val="0"/>
              </a:spcBef>
            </a:pPr>
            <a:r>
              <a:rPr lang="en-US" sz="4999" spc="124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School</a:t>
            </a:r>
          </a:p>
        </p:txBody>
      </p:sp>
      <p:sp>
        <p:nvSpPr>
          <p:cNvPr id="19" name="Freeform 19"/>
          <p:cNvSpPr/>
          <p:nvPr/>
        </p:nvSpPr>
        <p:spPr>
          <a:xfrm>
            <a:off x="7966477" y="142999"/>
            <a:ext cx="3334405" cy="1771403"/>
          </a:xfrm>
          <a:custGeom>
            <a:avLst/>
            <a:gdLst/>
            <a:ahLst/>
            <a:cxnLst/>
            <a:rect l="l" t="t" r="r" b="b"/>
            <a:pathLst>
              <a:path w="3334405" h="1771403">
                <a:moveTo>
                  <a:pt x="0" y="0"/>
                </a:moveTo>
                <a:lnTo>
                  <a:pt x="3334405" y="0"/>
                </a:lnTo>
                <a:lnTo>
                  <a:pt x="3334405" y="1771402"/>
                </a:lnTo>
                <a:lnTo>
                  <a:pt x="0" y="177140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0" name="TextBox 20"/>
          <p:cNvSpPr txBox="1"/>
          <p:nvPr/>
        </p:nvSpPr>
        <p:spPr>
          <a:xfrm>
            <a:off x="4371218" y="785512"/>
            <a:ext cx="10524922" cy="708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99"/>
              </a:lnSpc>
              <a:spcBef>
                <a:spcPct val="0"/>
              </a:spcBef>
            </a:pPr>
            <a:r>
              <a:rPr lang="en-US" sz="4999" spc="124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Television</a:t>
            </a:r>
          </a:p>
        </p:txBody>
      </p:sp>
      <p:sp>
        <p:nvSpPr>
          <p:cNvPr id="21" name="Freeform 21"/>
          <p:cNvSpPr/>
          <p:nvPr/>
        </p:nvSpPr>
        <p:spPr>
          <a:xfrm>
            <a:off x="12901082" y="1493536"/>
            <a:ext cx="3334405" cy="1771403"/>
          </a:xfrm>
          <a:custGeom>
            <a:avLst/>
            <a:gdLst/>
            <a:ahLst/>
            <a:cxnLst/>
            <a:rect l="l" t="t" r="r" b="b"/>
            <a:pathLst>
              <a:path w="3334405" h="1771403">
                <a:moveTo>
                  <a:pt x="0" y="0"/>
                </a:moveTo>
                <a:lnTo>
                  <a:pt x="3334405" y="0"/>
                </a:lnTo>
                <a:lnTo>
                  <a:pt x="3334405" y="1771403"/>
                </a:lnTo>
                <a:lnTo>
                  <a:pt x="0" y="17714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2" name="TextBox 22"/>
          <p:cNvSpPr txBox="1"/>
          <p:nvPr/>
        </p:nvSpPr>
        <p:spPr>
          <a:xfrm>
            <a:off x="9305824" y="2049038"/>
            <a:ext cx="10524922" cy="708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99"/>
              </a:lnSpc>
              <a:spcBef>
                <a:spcPct val="0"/>
              </a:spcBef>
            </a:pPr>
            <a:r>
              <a:rPr lang="en-US" sz="4999" spc="124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Radio</a:t>
            </a:r>
          </a:p>
        </p:txBody>
      </p:sp>
      <p:sp>
        <p:nvSpPr>
          <p:cNvPr id="23" name="Freeform 23"/>
          <p:cNvSpPr/>
          <p:nvPr/>
        </p:nvSpPr>
        <p:spPr>
          <a:xfrm>
            <a:off x="14568285" y="4257799"/>
            <a:ext cx="3334405" cy="1771403"/>
          </a:xfrm>
          <a:custGeom>
            <a:avLst/>
            <a:gdLst/>
            <a:ahLst/>
            <a:cxnLst/>
            <a:rect l="l" t="t" r="r" b="b"/>
            <a:pathLst>
              <a:path w="3334405" h="1771403">
                <a:moveTo>
                  <a:pt x="0" y="0"/>
                </a:moveTo>
                <a:lnTo>
                  <a:pt x="3334405" y="0"/>
                </a:lnTo>
                <a:lnTo>
                  <a:pt x="3334405" y="1771402"/>
                </a:lnTo>
                <a:lnTo>
                  <a:pt x="0" y="177140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4" name="TextBox 24"/>
          <p:cNvSpPr txBox="1"/>
          <p:nvPr/>
        </p:nvSpPr>
        <p:spPr>
          <a:xfrm>
            <a:off x="10973026" y="4798861"/>
            <a:ext cx="10524922" cy="708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99"/>
              </a:lnSpc>
              <a:spcBef>
                <a:spcPct val="0"/>
              </a:spcBef>
            </a:pPr>
            <a:r>
              <a:rPr lang="en-US" sz="4999" spc="124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Internet</a:t>
            </a:r>
          </a:p>
        </p:txBody>
      </p:sp>
      <p:sp>
        <p:nvSpPr>
          <p:cNvPr id="25" name="Freeform 25"/>
          <p:cNvSpPr/>
          <p:nvPr/>
        </p:nvSpPr>
        <p:spPr>
          <a:xfrm rot="-2370693">
            <a:off x="-4275921" y="997114"/>
            <a:ext cx="9657797" cy="1984238"/>
          </a:xfrm>
          <a:custGeom>
            <a:avLst/>
            <a:gdLst/>
            <a:ahLst/>
            <a:cxnLst/>
            <a:rect l="l" t="t" r="r" b="b"/>
            <a:pathLst>
              <a:path w="9657797" h="1984238">
                <a:moveTo>
                  <a:pt x="0" y="0"/>
                </a:moveTo>
                <a:lnTo>
                  <a:pt x="9657797" y="0"/>
                </a:lnTo>
                <a:lnTo>
                  <a:pt x="9657797" y="1984238"/>
                </a:lnTo>
                <a:lnTo>
                  <a:pt x="0" y="198423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6" name="Freeform 26"/>
          <p:cNvSpPr/>
          <p:nvPr/>
        </p:nvSpPr>
        <p:spPr>
          <a:xfrm rot="-2370693">
            <a:off x="-3993781" y="1356005"/>
            <a:ext cx="9960672" cy="2046465"/>
          </a:xfrm>
          <a:custGeom>
            <a:avLst/>
            <a:gdLst/>
            <a:ahLst/>
            <a:cxnLst/>
            <a:rect l="l" t="t" r="r" b="b"/>
            <a:pathLst>
              <a:path w="9960672" h="2046465">
                <a:moveTo>
                  <a:pt x="0" y="0"/>
                </a:moveTo>
                <a:lnTo>
                  <a:pt x="9960672" y="0"/>
                </a:lnTo>
                <a:lnTo>
                  <a:pt x="9960672" y="2046465"/>
                </a:lnTo>
                <a:lnTo>
                  <a:pt x="0" y="204646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7" name="Freeform 27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0545342">
            <a:off x="-778793" y="-1774695"/>
            <a:ext cx="3840165" cy="5171939"/>
          </a:xfrm>
          <a:custGeom>
            <a:avLst/>
            <a:gdLst/>
            <a:ahLst/>
            <a:cxnLst/>
            <a:rect l="l" t="t" r="r" b="b"/>
            <a:pathLst>
              <a:path w="3840165" h="5171939">
                <a:moveTo>
                  <a:pt x="0" y="0"/>
                </a:moveTo>
                <a:lnTo>
                  <a:pt x="3840165" y="0"/>
                </a:lnTo>
                <a:lnTo>
                  <a:pt x="3840165" y="5171938"/>
                </a:lnTo>
                <a:lnTo>
                  <a:pt x="0" y="517193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-742019">
            <a:off x="14045119" y="8209949"/>
            <a:ext cx="3084421" cy="4154102"/>
          </a:xfrm>
          <a:custGeom>
            <a:avLst/>
            <a:gdLst/>
            <a:ahLst/>
            <a:cxnLst/>
            <a:rect l="l" t="t" r="r" b="b"/>
            <a:pathLst>
              <a:path w="3084421" h="4154102">
                <a:moveTo>
                  <a:pt x="0" y="0"/>
                </a:moveTo>
                <a:lnTo>
                  <a:pt x="3084421" y="0"/>
                </a:lnTo>
                <a:lnTo>
                  <a:pt x="3084421" y="4154102"/>
                </a:lnTo>
                <a:lnTo>
                  <a:pt x="0" y="415410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-1001029">
            <a:off x="16320717" y="7202642"/>
            <a:ext cx="2435769" cy="3280497"/>
          </a:xfrm>
          <a:custGeom>
            <a:avLst/>
            <a:gdLst/>
            <a:ahLst/>
            <a:cxnLst/>
            <a:rect l="l" t="t" r="r" b="b"/>
            <a:pathLst>
              <a:path w="2435769" h="3280497">
                <a:moveTo>
                  <a:pt x="0" y="0"/>
                </a:moveTo>
                <a:lnTo>
                  <a:pt x="2435769" y="0"/>
                </a:lnTo>
                <a:lnTo>
                  <a:pt x="2435769" y="3280497"/>
                </a:lnTo>
                <a:lnTo>
                  <a:pt x="0" y="328049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792422" y="571500"/>
            <a:ext cx="17495578" cy="9294526"/>
          </a:xfrm>
          <a:custGeom>
            <a:avLst/>
            <a:gdLst/>
            <a:ahLst/>
            <a:cxnLst/>
            <a:rect l="l" t="t" r="r" b="b"/>
            <a:pathLst>
              <a:path w="17495578" h="9294526">
                <a:moveTo>
                  <a:pt x="0" y="0"/>
                </a:moveTo>
                <a:lnTo>
                  <a:pt x="17495578" y="0"/>
                </a:lnTo>
                <a:lnTo>
                  <a:pt x="17495578" y="9294526"/>
                </a:lnTo>
                <a:lnTo>
                  <a:pt x="0" y="929452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617161" y="7877539"/>
            <a:ext cx="1988487" cy="1988487"/>
          </a:xfrm>
          <a:custGeom>
            <a:avLst/>
            <a:gdLst/>
            <a:ahLst/>
            <a:cxnLst/>
            <a:rect l="l" t="t" r="r" b="b"/>
            <a:pathLst>
              <a:path w="1988487" h="1988487">
                <a:moveTo>
                  <a:pt x="0" y="0"/>
                </a:moveTo>
                <a:lnTo>
                  <a:pt x="1988487" y="0"/>
                </a:lnTo>
                <a:lnTo>
                  <a:pt x="1988487" y="1988487"/>
                </a:lnTo>
                <a:lnTo>
                  <a:pt x="0" y="198848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1357614" y="2277688"/>
            <a:ext cx="16180987" cy="59202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23"/>
              </a:lnSpc>
              <a:spcBef>
                <a:spcPct val="0"/>
              </a:spcBef>
            </a:pPr>
            <a:r>
              <a:rPr lang="en-US" sz="3623" spc="90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we see in our environment can influence who we are as a person and what we choose to do. </a:t>
            </a:r>
          </a:p>
          <a:p>
            <a:pPr algn="ctr">
              <a:lnSpc>
                <a:spcPts val="3623"/>
              </a:lnSpc>
              <a:spcBef>
                <a:spcPct val="0"/>
              </a:spcBef>
            </a:pPr>
            <a:endParaRPr lang="en-US" sz="3623" spc="90">
              <a:solidFill>
                <a:srgbClr val="110F0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782225" lvl="1" indent="-391113" algn="ctr">
              <a:lnSpc>
                <a:spcPts val="3623"/>
              </a:lnSpc>
              <a:spcBef>
                <a:spcPct val="0"/>
              </a:spcBef>
              <a:buFont typeface="Arial"/>
              <a:buChar char="•"/>
            </a:pPr>
            <a:r>
              <a:rPr lang="en-US" sz="3623" b="1" spc="90">
                <a:solidFill>
                  <a:srgbClr val="110F0D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Examples: </a:t>
            </a:r>
          </a:p>
          <a:p>
            <a:pPr marL="1564451" lvl="2" indent="-521484" algn="ctr">
              <a:lnSpc>
                <a:spcPts val="3623"/>
              </a:lnSpc>
              <a:spcBef>
                <a:spcPct val="0"/>
              </a:spcBef>
              <a:buFont typeface="Arial"/>
              <a:buChar char="⚬"/>
            </a:pPr>
            <a:r>
              <a:rPr lang="en-US" sz="3623" spc="90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If everyone on TikTok or Instagram is painting their nails blue, you might be influenced to want to paint your nails blue. </a:t>
            </a:r>
          </a:p>
          <a:p>
            <a:pPr marL="1564451" lvl="2" indent="-521484" algn="ctr">
              <a:lnSpc>
                <a:spcPts val="3623"/>
              </a:lnSpc>
              <a:spcBef>
                <a:spcPct val="0"/>
              </a:spcBef>
              <a:buFont typeface="Arial"/>
              <a:buChar char="⚬"/>
            </a:pPr>
            <a:r>
              <a:rPr lang="en-US" sz="3623" spc="90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play basketball after school because all of your friends go to the gym after school.</a:t>
            </a:r>
          </a:p>
          <a:p>
            <a:pPr marL="1564451" lvl="2" indent="-521484" algn="ctr">
              <a:lnSpc>
                <a:spcPts val="3623"/>
              </a:lnSpc>
              <a:spcBef>
                <a:spcPct val="0"/>
              </a:spcBef>
              <a:buFont typeface="Arial"/>
              <a:buChar char="⚬"/>
            </a:pPr>
            <a:r>
              <a:rPr lang="en-US" sz="3623" spc="90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 new song has been playing all over social media and you have been influenced to listen to it on your own time.</a:t>
            </a:r>
          </a:p>
          <a:p>
            <a:pPr algn="ctr">
              <a:lnSpc>
                <a:spcPts val="3623"/>
              </a:lnSpc>
              <a:spcBef>
                <a:spcPct val="0"/>
              </a:spcBef>
            </a:pPr>
            <a:endParaRPr lang="en-US" sz="3623" spc="90">
              <a:solidFill>
                <a:srgbClr val="110F0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623"/>
              </a:lnSpc>
              <a:spcBef>
                <a:spcPct val="0"/>
              </a:spcBef>
            </a:pPr>
            <a:r>
              <a:rPr lang="en-US" sz="3623" spc="90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Sometimes what we see in our environment can feel uncomfortable (seeing people fighting) or embarrassing (seeing people  kissing). </a:t>
            </a:r>
          </a:p>
        </p:txBody>
      </p:sp>
      <p:sp>
        <p:nvSpPr>
          <p:cNvPr id="8" name="Freeform 8"/>
          <p:cNvSpPr/>
          <p:nvPr/>
        </p:nvSpPr>
        <p:spPr>
          <a:xfrm rot="10477396">
            <a:off x="2002248" y="-1331367"/>
            <a:ext cx="2590804" cy="3489298"/>
          </a:xfrm>
          <a:custGeom>
            <a:avLst/>
            <a:gdLst/>
            <a:ahLst/>
            <a:cxnLst/>
            <a:rect l="l" t="t" r="r" b="b"/>
            <a:pathLst>
              <a:path w="2590804" h="3489298">
                <a:moveTo>
                  <a:pt x="0" y="0"/>
                </a:moveTo>
                <a:lnTo>
                  <a:pt x="2590804" y="0"/>
                </a:lnTo>
                <a:lnTo>
                  <a:pt x="2590804" y="3489299"/>
                </a:lnTo>
                <a:lnTo>
                  <a:pt x="0" y="34892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88386" y="3247600"/>
            <a:ext cx="1985429" cy="1990405"/>
          </a:xfrm>
          <a:custGeom>
            <a:avLst/>
            <a:gdLst/>
            <a:ahLst/>
            <a:cxnLst/>
            <a:rect l="l" t="t" r="r" b="b"/>
            <a:pathLst>
              <a:path w="1985429" h="1990405">
                <a:moveTo>
                  <a:pt x="0" y="0"/>
                </a:moveTo>
                <a:lnTo>
                  <a:pt x="1985428" y="0"/>
                </a:lnTo>
                <a:lnTo>
                  <a:pt x="1985428" y="1990405"/>
                </a:lnTo>
                <a:lnTo>
                  <a:pt x="0" y="199040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916692" y="5238005"/>
            <a:ext cx="1400939" cy="1400939"/>
          </a:xfrm>
          <a:custGeom>
            <a:avLst/>
            <a:gdLst/>
            <a:ahLst/>
            <a:cxnLst/>
            <a:rect l="l" t="t" r="r" b="b"/>
            <a:pathLst>
              <a:path w="1400939" h="1400939">
                <a:moveTo>
                  <a:pt x="0" y="0"/>
                </a:moveTo>
                <a:lnTo>
                  <a:pt x="1400939" y="0"/>
                </a:lnTo>
                <a:lnTo>
                  <a:pt x="1400939" y="1400939"/>
                </a:lnTo>
                <a:lnTo>
                  <a:pt x="0" y="140093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Freeform 12"/>
          <p:cNvSpPr/>
          <p:nvPr/>
        </p:nvSpPr>
        <p:spPr>
          <a:xfrm>
            <a:off x="6770919" y="8521361"/>
            <a:ext cx="1490648" cy="1473879"/>
          </a:xfrm>
          <a:custGeom>
            <a:avLst/>
            <a:gdLst/>
            <a:ahLst/>
            <a:cxnLst/>
            <a:rect l="l" t="t" r="r" b="b"/>
            <a:pathLst>
              <a:path w="1490648" h="1473879">
                <a:moveTo>
                  <a:pt x="0" y="0"/>
                </a:moveTo>
                <a:lnTo>
                  <a:pt x="1490648" y="0"/>
                </a:lnTo>
                <a:lnTo>
                  <a:pt x="1490648" y="1473878"/>
                </a:lnTo>
                <a:lnTo>
                  <a:pt x="0" y="1473878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3" name="Freeform 13"/>
          <p:cNvSpPr/>
          <p:nvPr/>
        </p:nvSpPr>
        <p:spPr>
          <a:xfrm>
            <a:off x="4450864" y="8258617"/>
            <a:ext cx="1779941" cy="1779941"/>
          </a:xfrm>
          <a:custGeom>
            <a:avLst/>
            <a:gdLst/>
            <a:ahLst/>
            <a:cxnLst/>
            <a:rect l="l" t="t" r="r" b="b"/>
            <a:pathLst>
              <a:path w="1779941" h="1779941">
                <a:moveTo>
                  <a:pt x="0" y="0"/>
                </a:moveTo>
                <a:lnTo>
                  <a:pt x="1779942" y="0"/>
                </a:lnTo>
                <a:lnTo>
                  <a:pt x="1779942" y="1779941"/>
                </a:lnTo>
                <a:lnTo>
                  <a:pt x="0" y="1779941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4" name="TextBox 14"/>
          <p:cNvSpPr txBox="1"/>
          <p:nvPr/>
        </p:nvSpPr>
        <p:spPr>
          <a:xfrm>
            <a:off x="4976197" y="433012"/>
            <a:ext cx="9617887" cy="1482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00"/>
              </a:lnSpc>
            </a:pPr>
            <a:r>
              <a:rPr lang="en-US" sz="5500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EXAMPLES OF WHAT WE FIND IN OUR ENVIRONMENT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B4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769194">
            <a:off x="-1446219" y="4635503"/>
            <a:ext cx="6021113" cy="7387869"/>
          </a:xfrm>
          <a:custGeom>
            <a:avLst/>
            <a:gdLst/>
            <a:ahLst/>
            <a:cxnLst/>
            <a:rect l="l" t="t" r="r" b="b"/>
            <a:pathLst>
              <a:path w="6021113" h="7387869">
                <a:moveTo>
                  <a:pt x="0" y="0"/>
                </a:moveTo>
                <a:lnTo>
                  <a:pt x="6021113" y="0"/>
                </a:lnTo>
                <a:lnTo>
                  <a:pt x="6021113" y="7387868"/>
                </a:lnTo>
                <a:lnTo>
                  <a:pt x="0" y="73878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8917437" y="5370208"/>
            <a:ext cx="3575083" cy="3562083"/>
          </a:xfrm>
          <a:custGeom>
            <a:avLst/>
            <a:gdLst/>
            <a:ahLst/>
            <a:cxnLst/>
            <a:rect l="l" t="t" r="r" b="b"/>
            <a:pathLst>
              <a:path w="3575083" h="3562083">
                <a:moveTo>
                  <a:pt x="0" y="0"/>
                </a:moveTo>
                <a:lnTo>
                  <a:pt x="3575083" y="0"/>
                </a:lnTo>
                <a:lnTo>
                  <a:pt x="3575083" y="3562082"/>
                </a:lnTo>
                <a:lnTo>
                  <a:pt x="0" y="356208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-139639" y="5341423"/>
            <a:ext cx="3407952" cy="4945577"/>
          </a:xfrm>
          <a:custGeom>
            <a:avLst/>
            <a:gdLst/>
            <a:ahLst/>
            <a:cxnLst/>
            <a:rect l="l" t="t" r="r" b="b"/>
            <a:pathLst>
              <a:path w="3407952" h="4945577">
                <a:moveTo>
                  <a:pt x="0" y="0"/>
                </a:moveTo>
                <a:lnTo>
                  <a:pt x="3407952" y="0"/>
                </a:lnTo>
                <a:lnTo>
                  <a:pt x="3407952" y="4945577"/>
                </a:lnTo>
                <a:lnTo>
                  <a:pt x="0" y="494557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>
            <a:off x="1905596" y="524764"/>
            <a:ext cx="11914819" cy="7430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54"/>
              </a:lnSpc>
            </a:pPr>
            <a:r>
              <a:rPr lang="en-US" sz="5254">
                <a:solidFill>
                  <a:srgbClr val="DEF4D1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WHERE ARE WE SHOWN STEREOTYPES?</a:t>
            </a:r>
          </a:p>
        </p:txBody>
      </p:sp>
      <p:sp>
        <p:nvSpPr>
          <p:cNvPr id="6" name="Freeform 6"/>
          <p:cNvSpPr/>
          <p:nvPr/>
        </p:nvSpPr>
        <p:spPr>
          <a:xfrm>
            <a:off x="746330" y="1028700"/>
            <a:ext cx="5344537" cy="2839285"/>
          </a:xfrm>
          <a:custGeom>
            <a:avLst/>
            <a:gdLst/>
            <a:ahLst/>
            <a:cxnLst/>
            <a:rect l="l" t="t" r="r" b="b"/>
            <a:pathLst>
              <a:path w="5344537" h="2839285">
                <a:moveTo>
                  <a:pt x="0" y="0"/>
                </a:moveTo>
                <a:lnTo>
                  <a:pt x="5344537" y="0"/>
                </a:lnTo>
                <a:lnTo>
                  <a:pt x="5344537" y="2839285"/>
                </a:lnTo>
                <a:lnTo>
                  <a:pt x="0" y="283928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6694167" y="5341423"/>
            <a:ext cx="5344537" cy="2839285"/>
          </a:xfrm>
          <a:custGeom>
            <a:avLst/>
            <a:gdLst/>
            <a:ahLst/>
            <a:cxnLst/>
            <a:rect l="l" t="t" r="r" b="b"/>
            <a:pathLst>
              <a:path w="5344537" h="2839285">
                <a:moveTo>
                  <a:pt x="0" y="0"/>
                </a:moveTo>
                <a:lnTo>
                  <a:pt x="5344537" y="0"/>
                </a:lnTo>
                <a:lnTo>
                  <a:pt x="5344537" y="2839285"/>
                </a:lnTo>
                <a:lnTo>
                  <a:pt x="0" y="283928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3799463" y="3104155"/>
            <a:ext cx="5344537" cy="2839285"/>
          </a:xfrm>
          <a:custGeom>
            <a:avLst/>
            <a:gdLst/>
            <a:ahLst/>
            <a:cxnLst/>
            <a:rect l="l" t="t" r="r" b="b"/>
            <a:pathLst>
              <a:path w="5344537" h="2839285">
                <a:moveTo>
                  <a:pt x="0" y="0"/>
                </a:moveTo>
                <a:lnTo>
                  <a:pt x="5344537" y="0"/>
                </a:lnTo>
                <a:lnTo>
                  <a:pt x="5344537" y="2839285"/>
                </a:lnTo>
                <a:lnTo>
                  <a:pt x="0" y="283928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0682208" y="7447715"/>
            <a:ext cx="5344537" cy="2839285"/>
          </a:xfrm>
          <a:custGeom>
            <a:avLst/>
            <a:gdLst/>
            <a:ahLst/>
            <a:cxnLst/>
            <a:rect l="l" t="t" r="r" b="b"/>
            <a:pathLst>
              <a:path w="5344537" h="2839285">
                <a:moveTo>
                  <a:pt x="0" y="0"/>
                </a:moveTo>
                <a:lnTo>
                  <a:pt x="5344537" y="0"/>
                </a:lnTo>
                <a:lnTo>
                  <a:pt x="5344537" y="2839285"/>
                </a:lnTo>
                <a:lnTo>
                  <a:pt x="0" y="283928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3479157" y="5128870"/>
            <a:ext cx="3319752" cy="2318845"/>
          </a:xfrm>
          <a:custGeom>
            <a:avLst/>
            <a:gdLst/>
            <a:ahLst/>
            <a:cxnLst/>
            <a:rect l="l" t="t" r="r" b="b"/>
            <a:pathLst>
              <a:path w="3319752" h="2318845">
                <a:moveTo>
                  <a:pt x="0" y="0"/>
                </a:moveTo>
                <a:lnTo>
                  <a:pt x="3319752" y="0"/>
                </a:lnTo>
                <a:lnTo>
                  <a:pt x="3319752" y="2318845"/>
                </a:lnTo>
                <a:lnTo>
                  <a:pt x="0" y="231884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5080457" y="7814212"/>
            <a:ext cx="2782548" cy="2236157"/>
          </a:xfrm>
          <a:custGeom>
            <a:avLst/>
            <a:gdLst/>
            <a:ahLst/>
            <a:cxnLst/>
            <a:rect l="l" t="t" r="r" b="b"/>
            <a:pathLst>
              <a:path w="2782548" h="2236157">
                <a:moveTo>
                  <a:pt x="0" y="0"/>
                </a:moveTo>
                <a:lnTo>
                  <a:pt x="2782549" y="0"/>
                </a:lnTo>
                <a:lnTo>
                  <a:pt x="2782549" y="2236157"/>
                </a:lnTo>
                <a:lnTo>
                  <a:pt x="0" y="223615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Freeform 12"/>
          <p:cNvSpPr/>
          <p:nvPr/>
        </p:nvSpPr>
        <p:spPr>
          <a:xfrm>
            <a:off x="9632103" y="1958110"/>
            <a:ext cx="2779170" cy="2683163"/>
          </a:xfrm>
          <a:custGeom>
            <a:avLst/>
            <a:gdLst/>
            <a:ahLst/>
            <a:cxnLst/>
            <a:rect l="l" t="t" r="r" b="b"/>
            <a:pathLst>
              <a:path w="2779170" h="2683163">
                <a:moveTo>
                  <a:pt x="0" y="0"/>
                </a:moveTo>
                <a:lnTo>
                  <a:pt x="2779171" y="0"/>
                </a:lnTo>
                <a:lnTo>
                  <a:pt x="2779171" y="2683163"/>
                </a:lnTo>
                <a:lnTo>
                  <a:pt x="0" y="2683163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3" name="Freeform 13"/>
          <p:cNvSpPr/>
          <p:nvPr/>
        </p:nvSpPr>
        <p:spPr>
          <a:xfrm>
            <a:off x="13253940" y="387639"/>
            <a:ext cx="3770186" cy="4114800"/>
          </a:xfrm>
          <a:custGeom>
            <a:avLst/>
            <a:gdLst/>
            <a:ahLst/>
            <a:cxnLst/>
            <a:rect l="l" t="t" r="r" b="b"/>
            <a:pathLst>
              <a:path w="3770186" h="4114800">
                <a:moveTo>
                  <a:pt x="0" y="0"/>
                </a:moveTo>
                <a:lnTo>
                  <a:pt x="3770186" y="0"/>
                </a:lnTo>
                <a:lnTo>
                  <a:pt x="377018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4" name="TextBox 14"/>
          <p:cNvSpPr txBox="1"/>
          <p:nvPr/>
        </p:nvSpPr>
        <p:spPr>
          <a:xfrm>
            <a:off x="972893" y="1479840"/>
            <a:ext cx="4891411" cy="18160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 b="1">
                <a:solidFill>
                  <a:srgbClr val="1E4712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What we watch</a:t>
            </a:r>
          </a:p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TV shows, Ads on TV, Movies &amp; the Internet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026026" y="3889376"/>
            <a:ext cx="4891411" cy="12541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 b="1">
                <a:solidFill>
                  <a:srgbClr val="1E4712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What we read</a:t>
            </a:r>
          </a:p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Books &amp; Magazines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920730" y="5749433"/>
            <a:ext cx="4891411" cy="25800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 b="1">
                <a:solidFill>
                  <a:srgbClr val="1E4712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The people we spend time with</a:t>
            </a:r>
          </a:p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Parents, Teachers &amp; Friends</a:t>
            </a:r>
          </a:p>
          <a:p>
            <a:pPr algn="ctr">
              <a:lnSpc>
                <a:spcPts val="5320"/>
              </a:lnSpc>
            </a:pPr>
            <a:endParaRPr lang="en-US" sz="3200">
              <a:solidFill>
                <a:srgbClr val="1E4712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0908771" y="7902158"/>
            <a:ext cx="4891411" cy="18160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 b="1">
                <a:solidFill>
                  <a:srgbClr val="1E4712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Our Family &amp; Community</a:t>
            </a:r>
          </a:p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School Rules, Community, Religion, Family, Culture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12188" y="1485900"/>
            <a:ext cx="13749427" cy="7527811"/>
          </a:xfrm>
          <a:custGeom>
            <a:avLst/>
            <a:gdLst/>
            <a:ahLst/>
            <a:cxnLst/>
            <a:rect l="l" t="t" r="r" b="b"/>
            <a:pathLst>
              <a:path w="13749427" h="7527811">
                <a:moveTo>
                  <a:pt x="0" y="0"/>
                </a:moveTo>
                <a:lnTo>
                  <a:pt x="13749427" y="0"/>
                </a:lnTo>
                <a:lnTo>
                  <a:pt x="13749427" y="7527811"/>
                </a:lnTo>
                <a:lnTo>
                  <a:pt x="0" y="75278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033741" y="3114773"/>
            <a:ext cx="12480916" cy="4420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5"/>
              </a:lnSpc>
            </a:pPr>
            <a:r>
              <a:rPr lang="en-US" sz="5755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Our friends and family can influence us as well.  </a:t>
            </a:r>
          </a:p>
          <a:p>
            <a:pPr algn="ctr">
              <a:lnSpc>
                <a:spcPts val="5755"/>
              </a:lnSpc>
            </a:pPr>
            <a:endParaRPr lang="en-US" sz="5755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755"/>
              </a:lnSpc>
            </a:pPr>
            <a:r>
              <a:rPr lang="en-US" sz="5755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It is important not to be influenced if you don’t agree with your friends’ opinions and choices.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616907" y="619125"/>
            <a:ext cx="11054185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600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RELATIONSHIPS WITH OTHERS</a:t>
            </a:r>
          </a:p>
        </p:txBody>
      </p:sp>
      <p:sp>
        <p:nvSpPr>
          <p:cNvPr id="5" name="Freeform 5"/>
          <p:cNvSpPr/>
          <p:nvPr/>
        </p:nvSpPr>
        <p:spPr>
          <a:xfrm>
            <a:off x="0" y="6956311"/>
            <a:ext cx="5615732" cy="4114800"/>
          </a:xfrm>
          <a:custGeom>
            <a:avLst/>
            <a:gdLst/>
            <a:ahLst/>
            <a:cxnLst/>
            <a:rect l="l" t="t" r="r" b="b"/>
            <a:pathLst>
              <a:path w="5615732" h="4114800">
                <a:moveTo>
                  <a:pt x="0" y="0"/>
                </a:moveTo>
                <a:lnTo>
                  <a:pt x="5615732" y="0"/>
                </a:lnTo>
                <a:lnTo>
                  <a:pt x="561573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-9908892">
            <a:off x="15369144" y="-1803507"/>
            <a:ext cx="5497464" cy="6745355"/>
          </a:xfrm>
          <a:custGeom>
            <a:avLst/>
            <a:gdLst/>
            <a:ahLst/>
            <a:cxnLst/>
            <a:rect l="l" t="t" r="r" b="b"/>
            <a:pathLst>
              <a:path w="5497464" h="6745355">
                <a:moveTo>
                  <a:pt x="0" y="0"/>
                </a:moveTo>
                <a:lnTo>
                  <a:pt x="5497464" y="0"/>
                </a:lnTo>
                <a:lnTo>
                  <a:pt x="5497464" y="6745354"/>
                </a:lnTo>
                <a:lnTo>
                  <a:pt x="0" y="674535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5640072" y="-44169"/>
            <a:ext cx="3238455" cy="3226679"/>
          </a:xfrm>
          <a:custGeom>
            <a:avLst/>
            <a:gdLst/>
            <a:ahLst/>
            <a:cxnLst/>
            <a:rect l="l" t="t" r="r" b="b"/>
            <a:pathLst>
              <a:path w="3238455" h="3226679">
                <a:moveTo>
                  <a:pt x="0" y="0"/>
                </a:moveTo>
                <a:lnTo>
                  <a:pt x="3238456" y="0"/>
                </a:lnTo>
                <a:lnTo>
                  <a:pt x="3238456" y="3226678"/>
                </a:lnTo>
                <a:lnTo>
                  <a:pt x="0" y="322667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835131" y="742590"/>
            <a:ext cx="13895520" cy="162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600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ASK STUDENTS:</a:t>
            </a:r>
          </a:p>
          <a:p>
            <a:pPr algn="ctr">
              <a:lnSpc>
                <a:spcPts val="6000"/>
              </a:lnSpc>
            </a:pPr>
            <a:r>
              <a:rPr lang="en-US" sz="600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HOW DO YOU CHOOSE YOUR CLOTHES?</a:t>
            </a:r>
          </a:p>
        </p:txBody>
      </p:sp>
      <p:sp>
        <p:nvSpPr>
          <p:cNvPr id="3" name="Freeform 3"/>
          <p:cNvSpPr/>
          <p:nvPr/>
        </p:nvSpPr>
        <p:spPr>
          <a:xfrm>
            <a:off x="3703963" y="3185272"/>
            <a:ext cx="9195414" cy="5275869"/>
          </a:xfrm>
          <a:custGeom>
            <a:avLst/>
            <a:gdLst/>
            <a:ahLst/>
            <a:cxnLst/>
            <a:rect l="l" t="t" r="r" b="b"/>
            <a:pathLst>
              <a:path w="9195414" h="5275869">
                <a:moveTo>
                  <a:pt x="0" y="0"/>
                </a:moveTo>
                <a:lnTo>
                  <a:pt x="9195414" y="0"/>
                </a:lnTo>
                <a:lnTo>
                  <a:pt x="9195414" y="5275869"/>
                </a:lnTo>
                <a:lnTo>
                  <a:pt x="0" y="52758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TextBox 4"/>
          <p:cNvSpPr txBox="1"/>
          <p:nvPr/>
        </p:nvSpPr>
        <p:spPr>
          <a:xfrm>
            <a:off x="13852902" y="4391713"/>
            <a:ext cx="3755498" cy="2901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69"/>
              </a:lnSpc>
              <a:spcBef>
                <a:spcPct val="0"/>
              </a:spcBef>
            </a:pPr>
            <a:r>
              <a:rPr lang="en-US" sz="3769" spc="94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How you choose your clothes can be an example of how social media or your friends influence you.</a:t>
            </a:r>
          </a:p>
        </p:txBody>
      </p:sp>
      <p:sp>
        <p:nvSpPr>
          <p:cNvPr id="5" name="Freeform 5"/>
          <p:cNvSpPr/>
          <p:nvPr/>
        </p:nvSpPr>
        <p:spPr>
          <a:xfrm rot="1235572">
            <a:off x="12930958" y="8589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5075044" y="-829908"/>
            <a:ext cx="3212956" cy="3201273"/>
          </a:xfrm>
          <a:custGeom>
            <a:avLst/>
            <a:gdLst/>
            <a:ahLst/>
            <a:cxnLst/>
            <a:rect l="l" t="t" r="r" b="b"/>
            <a:pathLst>
              <a:path w="3212956" h="3201273">
                <a:moveTo>
                  <a:pt x="0" y="0"/>
                </a:moveTo>
                <a:lnTo>
                  <a:pt x="3212956" y="0"/>
                </a:lnTo>
                <a:lnTo>
                  <a:pt x="3212956" y="3201273"/>
                </a:lnTo>
                <a:lnTo>
                  <a:pt x="0" y="320127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 rot="1425326">
            <a:off x="-1017702" y="6428273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5" y="0"/>
                </a:lnTo>
                <a:lnTo>
                  <a:pt x="4048965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-243957" y="7475867"/>
            <a:ext cx="2821392" cy="2811133"/>
          </a:xfrm>
          <a:custGeom>
            <a:avLst/>
            <a:gdLst/>
            <a:ahLst/>
            <a:cxnLst/>
            <a:rect l="l" t="t" r="r" b="b"/>
            <a:pathLst>
              <a:path w="2821392" h="2811133">
                <a:moveTo>
                  <a:pt x="0" y="0"/>
                </a:moveTo>
                <a:lnTo>
                  <a:pt x="2821393" y="0"/>
                </a:lnTo>
                <a:lnTo>
                  <a:pt x="2821393" y="2811133"/>
                </a:lnTo>
                <a:lnTo>
                  <a:pt x="0" y="281113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90646" y="1028700"/>
            <a:ext cx="14506709" cy="7942423"/>
          </a:xfrm>
          <a:custGeom>
            <a:avLst/>
            <a:gdLst/>
            <a:ahLst/>
            <a:cxnLst/>
            <a:rect l="l" t="t" r="r" b="b"/>
            <a:pathLst>
              <a:path w="14506709" h="7942423">
                <a:moveTo>
                  <a:pt x="0" y="0"/>
                </a:moveTo>
                <a:lnTo>
                  <a:pt x="14506708" y="0"/>
                </a:lnTo>
                <a:lnTo>
                  <a:pt x="14506708" y="7942423"/>
                </a:lnTo>
                <a:lnTo>
                  <a:pt x="0" y="79424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442713" y="-2484027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2930958" y="8589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5048025" y="7337750"/>
            <a:ext cx="3501768" cy="4716186"/>
          </a:xfrm>
          <a:custGeom>
            <a:avLst/>
            <a:gdLst/>
            <a:ahLst/>
            <a:cxnLst/>
            <a:rect l="l" t="t" r="r" b="b"/>
            <a:pathLst>
              <a:path w="3501768" h="4716186">
                <a:moveTo>
                  <a:pt x="0" y="0"/>
                </a:moveTo>
                <a:lnTo>
                  <a:pt x="3501768" y="0"/>
                </a:lnTo>
                <a:lnTo>
                  <a:pt x="3501768" y="4716186"/>
                </a:lnTo>
                <a:lnTo>
                  <a:pt x="0" y="47161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5309818" y="-82990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-222037" y="7794622"/>
            <a:ext cx="2501474" cy="2492378"/>
          </a:xfrm>
          <a:custGeom>
            <a:avLst/>
            <a:gdLst/>
            <a:ahLst/>
            <a:cxnLst/>
            <a:rect l="l" t="t" r="r" b="b"/>
            <a:pathLst>
              <a:path w="2501474" h="2492378">
                <a:moveTo>
                  <a:pt x="0" y="0"/>
                </a:moveTo>
                <a:lnTo>
                  <a:pt x="2501474" y="0"/>
                </a:lnTo>
                <a:lnTo>
                  <a:pt x="2501474" y="2492378"/>
                </a:lnTo>
                <a:lnTo>
                  <a:pt x="0" y="249237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2621825" y="1812142"/>
            <a:ext cx="13044349" cy="8202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5000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It can be scary to talk to other people about stereotypes and how they make you feel. </a:t>
            </a:r>
          </a:p>
          <a:p>
            <a:pPr algn="ctr">
              <a:lnSpc>
                <a:spcPts val="5000"/>
              </a:lnSpc>
            </a:pPr>
            <a:endParaRPr lang="en-US" sz="5000">
              <a:solidFill>
                <a:srgbClr val="110F0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000"/>
              </a:lnSpc>
            </a:pPr>
            <a:r>
              <a:rPr lang="en-US" sz="5000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might worry that people will think differently about you. </a:t>
            </a:r>
          </a:p>
          <a:p>
            <a:pPr algn="ctr">
              <a:lnSpc>
                <a:spcPts val="5000"/>
              </a:lnSpc>
            </a:pPr>
            <a:endParaRPr lang="en-US" sz="5000">
              <a:solidFill>
                <a:srgbClr val="110F0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000"/>
              </a:lnSpc>
            </a:pPr>
            <a:r>
              <a:rPr lang="en-US" sz="5000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Thinking about if people are stereotyping you helps you choose to do things based on what you think is important. Not on what people expect you to do.</a:t>
            </a:r>
          </a:p>
          <a:p>
            <a:pPr algn="ctr">
              <a:lnSpc>
                <a:spcPts val="4835"/>
              </a:lnSpc>
            </a:pPr>
            <a:endParaRPr lang="en-US" sz="5000">
              <a:solidFill>
                <a:srgbClr val="110F0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835"/>
              </a:lnSpc>
            </a:pPr>
            <a:endParaRPr lang="en-US" sz="5000">
              <a:solidFill>
                <a:srgbClr val="110F0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835"/>
              </a:lnSpc>
            </a:pPr>
            <a:endParaRPr lang="en-US" sz="5000">
              <a:solidFill>
                <a:srgbClr val="110F0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9" name="Freeform 9"/>
          <p:cNvSpPr/>
          <p:nvPr/>
        </p:nvSpPr>
        <p:spPr>
          <a:xfrm rot="151063">
            <a:off x="-369607" y="6673837"/>
            <a:ext cx="3398017" cy="3945448"/>
          </a:xfrm>
          <a:custGeom>
            <a:avLst/>
            <a:gdLst/>
            <a:ahLst/>
            <a:cxnLst/>
            <a:rect l="l" t="t" r="r" b="b"/>
            <a:pathLst>
              <a:path w="3398017" h="3945448">
                <a:moveTo>
                  <a:pt x="0" y="0"/>
                </a:moveTo>
                <a:lnTo>
                  <a:pt x="3398018" y="0"/>
                </a:lnTo>
                <a:lnTo>
                  <a:pt x="3398018" y="3945448"/>
                </a:lnTo>
                <a:lnTo>
                  <a:pt x="0" y="3945448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12188" y="1569170"/>
            <a:ext cx="13597336" cy="7444541"/>
          </a:xfrm>
          <a:custGeom>
            <a:avLst/>
            <a:gdLst/>
            <a:ahLst/>
            <a:cxnLst/>
            <a:rect l="l" t="t" r="r" b="b"/>
            <a:pathLst>
              <a:path w="13597336" h="7444541">
                <a:moveTo>
                  <a:pt x="0" y="0"/>
                </a:moveTo>
                <a:lnTo>
                  <a:pt x="13597335" y="0"/>
                </a:lnTo>
                <a:lnTo>
                  <a:pt x="13597335" y="7444541"/>
                </a:lnTo>
                <a:lnTo>
                  <a:pt x="0" y="74445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2903542" y="2409572"/>
            <a:ext cx="12480916" cy="6604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242612" lvl="1" indent="-621306" algn="l">
              <a:lnSpc>
                <a:spcPts val="5755"/>
              </a:lnSpc>
              <a:buFont typeface="Arial"/>
              <a:buChar char="•"/>
            </a:pPr>
            <a:r>
              <a:rPr lang="en-US" sz="5755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is the best way to make a new friend?</a:t>
            </a:r>
          </a:p>
          <a:p>
            <a:pPr marL="1242612" lvl="1" indent="-621306" algn="l">
              <a:lnSpc>
                <a:spcPts val="5755"/>
              </a:lnSpc>
              <a:buFont typeface="Arial"/>
              <a:buChar char="•"/>
            </a:pPr>
            <a:r>
              <a:rPr lang="en-US" sz="5755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How can you make an invitation for someone to join you and friends?</a:t>
            </a:r>
          </a:p>
          <a:p>
            <a:pPr marL="1242612" lvl="1" indent="-621306" algn="l">
              <a:lnSpc>
                <a:spcPts val="5755"/>
              </a:lnSpc>
              <a:buFont typeface="Arial"/>
              <a:buChar char="•"/>
            </a:pPr>
            <a:r>
              <a:rPr lang="en-US" sz="5755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does it feel like to a person if they get left out?</a:t>
            </a:r>
          </a:p>
          <a:p>
            <a:pPr marL="1242612" lvl="1" indent="-621306" algn="l">
              <a:lnSpc>
                <a:spcPts val="5755"/>
              </a:lnSpc>
              <a:buFont typeface="Arial"/>
              <a:buChar char="•"/>
            </a:pPr>
            <a:r>
              <a:rPr lang="en-US" sz="5755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How do you know if what you see online is true or fake?</a:t>
            </a:r>
          </a:p>
          <a:p>
            <a:pPr algn="ctr">
              <a:lnSpc>
                <a:spcPts val="5755"/>
              </a:lnSpc>
            </a:pPr>
            <a:endParaRPr lang="en-US" sz="5755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4" name="Freeform 4"/>
          <p:cNvSpPr/>
          <p:nvPr/>
        </p:nvSpPr>
        <p:spPr>
          <a:xfrm rot="-9908892">
            <a:off x="15369144" y="-1803507"/>
            <a:ext cx="5497464" cy="6745355"/>
          </a:xfrm>
          <a:custGeom>
            <a:avLst/>
            <a:gdLst/>
            <a:ahLst/>
            <a:cxnLst/>
            <a:rect l="l" t="t" r="r" b="b"/>
            <a:pathLst>
              <a:path w="5497464" h="6745355">
                <a:moveTo>
                  <a:pt x="0" y="0"/>
                </a:moveTo>
                <a:lnTo>
                  <a:pt x="5497464" y="0"/>
                </a:lnTo>
                <a:lnTo>
                  <a:pt x="5497464" y="6745354"/>
                </a:lnTo>
                <a:lnTo>
                  <a:pt x="0" y="67453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5640072" y="-44169"/>
            <a:ext cx="3238455" cy="3226679"/>
          </a:xfrm>
          <a:custGeom>
            <a:avLst/>
            <a:gdLst/>
            <a:ahLst/>
            <a:cxnLst/>
            <a:rect l="l" t="t" r="r" b="b"/>
            <a:pathLst>
              <a:path w="3238455" h="3226679">
                <a:moveTo>
                  <a:pt x="0" y="0"/>
                </a:moveTo>
                <a:lnTo>
                  <a:pt x="3238456" y="0"/>
                </a:lnTo>
                <a:lnTo>
                  <a:pt x="3238456" y="3226678"/>
                </a:lnTo>
                <a:lnTo>
                  <a:pt x="0" y="32266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-326287" y="3182509"/>
            <a:ext cx="4210050" cy="3450487"/>
          </a:xfrm>
          <a:custGeom>
            <a:avLst/>
            <a:gdLst/>
            <a:ahLst/>
            <a:cxnLst/>
            <a:rect l="l" t="t" r="r" b="b"/>
            <a:pathLst>
              <a:path w="4210050" h="3450487">
                <a:moveTo>
                  <a:pt x="0" y="0"/>
                </a:moveTo>
                <a:lnTo>
                  <a:pt x="4210050" y="0"/>
                </a:lnTo>
                <a:lnTo>
                  <a:pt x="4210050" y="3450487"/>
                </a:lnTo>
                <a:lnTo>
                  <a:pt x="0" y="345048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2225248" y="488950"/>
            <a:ext cx="13159210" cy="1146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00"/>
              </a:lnSpc>
            </a:pPr>
            <a:r>
              <a:rPr lang="en-US" sz="800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Class Discussion - Questions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82415" y="1792395"/>
            <a:ext cx="12923169" cy="7075435"/>
          </a:xfrm>
          <a:custGeom>
            <a:avLst/>
            <a:gdLst/>
            <a:ahLst/>
            <a:cxnLst/>
            <a:rect l="l" t="t" r="r" b="b"/>
            <a:pathLst>
              <a:path w="12923169" h="7075435">
                <a:moveTo>
                  <a:pt x="0" y="0"/>
                </a:moveTo>
                <a:lnTo>
                  <a:pt x="12923170" y="0"/>
                </a:lnTo>
                <a:lnTo>
                  <a:pt x="12923170" y="7075435"/>
                </a:lnTo>
                <a:lnTo>
                  <a:pt x="0" y="70754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442713" y="-2484027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1293101" y="-232587"/>
            <a:ext cx="9486596" cy="1949064"/>
          </a:xfrm>
          <a:custGeom>
            <a:avLst/>
            <a:gdLst/>
            <a:ahLst/>
            <a:cxnLst/>
            <a:rect l="l" t="t" r="r" b="b"/>
            <a:pathLst>
              <a:path w="9486596" h="1949064">
                <a:moveTo>
                  <a:pt x="0" y="0"/>
                </a:moveTo>
                <a:lnTo>
                  <a:pt x="9486596" y="0"/>
                </a:lnTo>
                <a:lnTo>
                  <a:pt x="9486596" y="1949064"/>
                </a:lnTo>
                <a:lnTo>
                  <a:pt x="0" y="194906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0" y="6683499"/>
            <a:ext cx="3501768" cy="4716186"/>
          </a:xfrm>
          <a:custGeom>
            <a:avLst/>
            <a:gdLst/>
            <a:ahLst/>
            <a:cxnLst/>
            <a:rect l="l" t="t" r="r" b="b"/>
            <a:pathLst>
              <a:path w="3501768" h="4716186">
                <a:moveTo>
                  <a:pt x="0" y="0"/>
                </a:moveTo>
                <a:lnTo>
                  <a:pt x="3501768" y="0"/>
                </a:lnTo>
                <a:lnTo>
                  <a:pt x="3501768" y="4716186"/>
                </a:lnTo>
                <a:lnTo>
                  <a:pt x="0" y="47161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3501768" y="3210865"/>
            <a:ext cx="11395871" cy="65890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36"/>
              </a:lnSpc>
            </a:pPr>
            <a:r>
              <a:rPr lang="en-US" sz="8536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DID YOU LEARN TODAY ABOUT STEREOTYPES?</a:t>
            </a:r>
          </a:p>
          <a:p>
            <a:pPr algn="ctr">
              <a:lnSpc>
                <a:spcPts val="8536"/>
              </a:lnSpc>
            </a:pPr>
            <a:endParaRPr lang="en-US" sz="8536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8536"/>
              </a:lnSpc>
            </a:pPr>
            <a:endParaRPr lang="en-US" sz="8536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8536"/>
              </a:lnSpc>
            </a:pPr>
            <a:endParaRPr lang="en-US" sz="8536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824029" y="7456550"/>
            <a:ext cx="2675599" cy="3603501"/>
          </a:xfrm>
          <a:custGeom>
            <a:avLst/>
            <a:gdLst/>
            <a:ahLst/>
            <a:cxnLst/>
            <a:rect l="l" t="t" r="r" b="b"/>
            <a:pathLst>
              <a:path w="2675599" h="3603501">
                <a:moveTo>
                  <a:pt x="0" y="0"/>
                </a:moveTo>
                <a:lnTo>
                  <a:pt x="2675600" y="0"/>
                </a:lnTo>
                <a:lnTo>
                  <a:pt x="2675600" y="3603500"/>
                </a:lnTo>
                <a:lnTo>
                  <a:pt x="0" y="36035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3661127" y="8722571"/>
            <a:ext cx="2323178" cy="3128859"/>
          </a:xfrm>
          <a:custGeom>
            <a:avLst/>
            <a:gdLst/>
            <a:ahLst/>
            <a:cxnLst/>
            <a:rect l="l" t="t" r="r" b="b"/>
            <a:pathLst>
              <a:path w="2323178" h="3128859">
                <a:moveTo>
                  <a:pt x="0" y="0"/>
                </a:moveTo>
                <a:lnTo>
                  <a:pt x="2323178" y="0"/>
                </a:lnTo>
                <a:lnTo>
                  <a:pt x="2323178" y="3128858"/>
                </a:lnTo>
                <a:lnTo>
                  <a:pt x="0" y="312885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4557700" y="-787399"/>
            <a:ext cx="3069850" cy="3058687"/>
          </a:xfrm>
          <a:custGeom>
            <a:avLst/>
            <a:gdLst/>
            <a:ahLst/>
            <a:cxnLst/>
            <a:rect l="l" t="t" r="r" b="b"/>
            <a:pathLst>
              <a:path w="3069850" h="3058687">
                <a:moveTo>
                  <a:pt x="0" y="0"/>
                </a:moveTo>
                <a:lnTo>
                  <a:pt x="3069850" y="0"/>
                </a:lnTo>
                <a:lnTo>
                  <a:pt x="3069850" y="3058687"/>
                </a:lnTo>
                <a:lnTo>
                  <a:pt x="0" y="305868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2513985" y="5593702"/>
            <a:ext cx="3578640" cy="4693298"/>
          </a:xfrm>
          <a:custGeom>
            <a:avLst/>
            <a:gdLst/>
            <a:ahLst/>
            <a:cxnLst/>
            <a:rect l="l" t="t" r="r" b="b"/>
            <a:pathLst>
              <a:path w="3578640" h="4693298">
                <a:moveTo>
                  <a:pt x="0" y="0"/>
                </a:moveTo>
                <a:lnTo>
                  <a:pt x="3578640" y="0"/>
                </a:lnTo>
                <a:lnTo>
                  <a:pt x="3578640" y="4693298"/>
                </a:lnTo>
                <a:lnTo>
                  <a:pt x="0" y="469329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1030" y="1452934"/>
            <a:ext cx="16045939" cy="7381132"/>
          </a:xfrm>
          <a:custGeom>
            <a:avLst/>
            <a:gdLst/>
            <a:ahLst/>
            <a:cxnLst/>
            <a:rect l="l" t="t" r="r" b="b"/>
            <a:pathLst>
              <a:path w="16045939" h="7381132">
                <a:moveTo>
                  <a:pt x="0" y="0"/>
                </a:moveTo>
                <a:lnTo>
                  <a:pt x="16045940" y="0"/>
                </a:lnTo>
                <a:lnTo>
                  <a:pt x="16045940" y="7381132"/>
                </a:lnTo>
                <a:lnTo>
                  <a:pt x="0" y="73811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970764" y="2133418"/>
            <a:ext cx="11258810" cy="142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10"/>
              </a:lnSpc>
            </a:pPr>
            <a:r>
              <a:rPr lang="en-US" sz="10010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Don't forget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494455" y="3876224"/>
            <a:ext cx="13299090" cy="3248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59"/>
              </a:lnSpc>
            </a:pPr>
            <a:r>
              <a:rPr lang="en-US" sz="5299" spc="132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If you have any more questions or want to talk about your feelings, you can speak to your parents, guardians, teachers, or another adult you trust. </a:t>
            </a:r>
          </a:p>
        </p:txBody>
      </p:sp>
      <p:sp>
        <p:nvSpPr>
          <p:cNvPr id="5" name="Freeform 5"/>
          <p:cNvSpPr/>
          <p:nvPr/>
        </p:nvSpPr>
        <p:spPr>
          <a:xfrm rot="-5400000">
            <a:off x="-5030052" y="3898702"/>
            <a:ext cx="12117503" cy="2489596"/>
          </a:xfrm>
          <a:custGeom>
            <a:avLst/>
            <a:gdLst/>
            <a:ahLst/>
            <a:cxnLst/>
            <a:rect l="l" t="t" r="r" b="b"/>
            <a:pathLst>
              <a:path w="12117503" h="2489596">
                <a:moveTo>
                  <a:pt x="0" y="0"/>
                </a:moveTo>
                <a:lnTo>
                  <a:pt x="12117504" y="0"/>
                </a:lnTo>
                <a:lnTo>
                  <a:pt x="12117504" y="2489596"/>
                </a:lnTo>
                <a:lnTo>
                  <a:pt x="0" y="24895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503561" y="0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-1489091" y="7774624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 rot="3631348">
            <a:off x="14081650" y="885674"/>
            <a:ext cx="2295850" cy="2304988"/>
          </a:xfrm>
          <a:custGeom>
            <a:avLst/>
            <a:gdLst/>
            <a:ahLst/>
            <a:cxnLst/>
            <a:rect l="l" t="t" r="r" b="b"/>
            <a:pathLst>
              <a:path w="2295850" h="2304988">
                <a:moveTo>
                  <a:pt x="0" y="0"/>
                </a:moveTo>
                <a:lnTo>
                  <a:pt x="2295850" y="0"/>
                </a:lnTo>
                <a:lnTo>
                  <a:pt x="2295850" y="2304988"/>
                </a:lnTo>
                <a:lnTo>
                  <a:pt x="0" y="230498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223571" y="3208644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2"/>
                </a:lnTo>
                <a:lnTo>
                  <a:pt x="0" y="563110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39834">
            <a:off x="5715974" y="880931"/>
            <a:ext cx="6857683" cy="1851574"/>
          </a:xfrm>
          <a:custGeom>
            <a:avLst/>
            <a:gdLst/>
            <a:ahLst/>
            <a:cxnLst/>
            <a:rect l="l" t="t" r="r" b="b"/>
            <a:pathLst>
              <a:path w="6857683" h="1851574">
                <a:moveTo>
                  <a:pt x="0" y="0"/>
                </a:moveTo>
                <a:lnTo>
                  <a:pt x="6857683" y="0"/>
                </a:lnTo>
                <a:lnTo>
                  <a:pt x="6857683" y="1851575"/>
                </a:lnTo>
                <a:lnTo>
                  <a:pt x="0" y="185157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 rot="-39834">
            <a:off x="7094176" y="1139990"/>
            <a:ext cx="4454389" cy="1333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39"/>
              </a:lnSpc>
              <a:spcBef>
                <a:spcPct val="0"/>
              </a:spcBef>
            </a:pPr>
            <a:r>
              <a:rPr lang="en-US" sz="6099" spc="152" dirty="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Elementary 3</a:t>
            </a:r>
          </a:p>
        </p:txBody>
      </p:sp>
      <p:sp>
        <p:nvSpPr>
          <p:cNvPr id="8" name="Freeform 8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 rot="-3486">
            <a:off x="5246893" y="4088750"/>
            <a:ext cx="7905048" cy="5448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0"/>
              </a:lnSpc>
            </a:pPr>
            <a:r>
              <a:rPr lang="en-US" sz="4900" spc="24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CCQ Topic:</a:t>
            </a:r>
          </a:p>
          <a:p>
            <a:pPr algn="ctr">
              <a:lnSpc>
                <a:spcPts val="6860"/>
              </a:lnSpc>
            </a:pPr>
            <a:r>
              <a:rPr lang="en-US" sz="4900" spc="24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Stereotypes and View of the Self</a:t>
            </a:r>
          </a:p>
          <a:p>
            <a:pPr algn="ctr">
              <a:lnSpc>
                <a:spcPts val="6860"/>
              </a:lnSpc>
            </a:pPr>
            <a:r>
              <a:rPr lang="en-US" sz="4900" b="1" spc="24">
                <a:solidFill>
                  <a:srgbClr val="0D37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Stereotypes Related to Sex and Gender</a:t>
            </a:r>
          </a:p>
          <a:p>
            <a:pPr algn="ctr">
              <a:lnSpc>
                <a:spcPts val="8848"/>
              </a:lnSpc>
              <a:spcBef>
                <a:spcPct val="0"/>
              </a:spcBef>
            </a:pPr>
            <a:endParaRPr lang="en-US" sz="4900" b="1" spc="24">
              <a:solidFill>
                <a:srgbClr val="0D3700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16826" flipH="1">
            <a:off x="-925115" y="6324173"/>
            <a:ext cx="4621853" cy="4354171"/>
          </a:xfrm>
          <a:custGeom>
            <a:avLst/>
            <a:gdLst/>
            <a:ahLst/>
            <a:cxnLst/>
            <a:rect l="l" t="t" r="r" b="b"/>
            <a:pathLst>
              <a:path w="4621853" h="4354171">
                <a:moveTo>
                  <a:pt x="4621853" y="0"/>
                </a:moveTo>
                <a:lnTo>
                  <a:pt x="0" y="0"/>
                </a:lnTo>
                <a:lnTo>
                  <a:pt x="0" y="4354171"/>
                </a:lnTo>
                <a:lnTo>
                  <a:pt x="4621853" y="4354171"/>
                </a:lnTo>
                <a:lnTo>
                  <a:pt x="4621853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3" name="Group 3"/>
          <p:cNvGrpSpPr/>
          <p:nvPr/>
        </p:nvGrpSpPr>
        <p:grpSpPr>
          <a:xfrm>
            <a:off x="5059661" y="2308306"/>
            <a:ext cx="12285532" cy="5987846"/>
            <a:chOff x="0" y="0"/>
            <a:chExt cx="13279545" cy="647231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279546" cy="6472318"/>
            </a:xfrm>
            <a:custGeom>
              <a:avLst/>
              <a:gdLst/>
              <a:ahLst/>
              <a:cxnLst/>
              <a:rect l="l" t="t" r="r" b="b"/>
              <a:pathLst>
                <a:path w="13279546" h="6472318">
                  <a:moveTo>
                    <a:pt x="13155085" y="6472318"/>
                  </a:moveTo>
                  <a:lnTo>
                    <a:pt x="124460" y="6472318"/>
                  </a:lnTo>
                  <a:cubicBezTo>
                    <a:pt x="55880" y="6472318"/>
                    <a:pt x="0" y="6416438"/>
                    <a:pt x="0" y="634785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155085" y="0"/>
                  </a:lnTo>
                  <a:cubicBezTo>
                    <a:pt x="13223666" y="0"/>
                    <a:pt x="13279546" y="55880"/>
                    <a:pt x="13279546" y="124460"/>
                  </a:cubicBezTo>
                  <a:lnTo>
                    <a:pt x="13279546" y="6347858"/>
                  </a:lnTo>
                  <a:cubicBezTo>
                    <a:pt x="13279546" y="6416438"/>
                    <a:pt x="13223666" y="6472318"/>
                    <a:pt x="13155085" y="6472318"/>
                  </a:cubicBezTo>
                  <a:close/>
                </a:path>
              </a:pathLst>
            </a:custGeom>
            <a:solidFill>
              <a:srgbClr val="4DC244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5" name="Freeform 5"/>
          <p:cNvSpPr/>
          <p:nvPr/>
        </p:nvSpPr>
        <p:spPr>
          <a:xfrm rot="3768278" flipV="1">
            <a:off x="1890124" y="4381102"/>
            <a:ext cx="2182442" cy="2248974"/>
          </a:xfrm>
          <a:custGeom>
            <a:avLst/>
            <a:gdLst/>
            <a:ahLst/>
            <a:cxnLst/>
            <a:rect l="l" t="t" r="r" b="b"/>
            <a:pathLst>
              <a:path w="2182442" h="2248974">
                <a:moveTo>
                  <a:pt x="0" y="2248974"/>
                </a:moveTo>
                <a:lnTo>
                  <a:pt x="2182442" y="2248974"/>
                </a:lnTo>
                <a:lnTo>
                  <a:pt x="2182442" y="0"/>
                </a:lnTo>
                <a:lnTo>
                  <a:pt x="0" y="0"/>
                </a:lnTo>
                <a:lnTo>
                  <a:pt x="0" y="2248974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105654" y="4125642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1" y="0"/>
                </a:lnTo>
                <a:lnTo>
                  <a:pt x="2388181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2282527" y="1513034"/>
            <a:ext cx="1993349" cy="2158862"/>
          </a:xfrm>
          <a:custGeom>
            <a:avLst/>
            <a:gdLst/>
            <a:ahLst/>
            <a:cxnLst/>
            <a:rect l="l" t="t" r="r" b="b"/>
            <a:pathLst>
              <a:path w="1993349" h="2158862">
                <a:moveTo>
                  <a:pt x="0" y="0"/>
                </a:moveTo>
                <a:lnTo>
                  <a:pt x="1993350" y="0"/>
                </a:lnTo>
                <a:lnTo>
                  <a:pt x="1993350" y="2158862"/>
                </a:lnTo>
                <a:lnTo>
                  <a:pt x="0" y="215886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-306147" y="1643031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7" y="0"/>
                </a:lnTo>
                <a:lnTo>
                  <a:pt x="2365167" y="2378048"/>
                </a:lnTo>
                <a:lnTo>
                  <a:pt x="0" y="23780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3131140" y="8897702"/>
            <a:ext cx="1624452" cy="1290763"/>
          </a:xfrm>
          <a:custGeom>
            <a:avLst/>
            <a:gdLst/>
            <a:ahLst/>
            <a:cxnLst/>
            <a:rect l="l" t="t" r="r" b="b"/>
            <a:pathLst>
              <a:path w="1624452" h="1290763">
                <a:moveTo>
                  <a:pt x="0" y="0"/>
                </a:moveTo>
                <a:lnTo>
                  <a:pt x="1624453" y="0"/>
                </a:lnTo>
                <a:lnTo>
                  <a:pt x="1624453" y="1290763"/>
                </a:lnTo>
                <a:lnTo>
                  <a:pt x="0" y="129076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 rot="-1941356" flipV="1">
            <a:off x="-213415" y="-2071193"/>
            <a:ext cx="4544869" cy="3221176"/>
          </a:xfrm>
          <a:custGeom>
            <a:avLst/>
            <a:gdLst/>
            <a:ahLst/>
            <a:cxnLst/>
            <a:rect l="l" t="t" r="r" b="b"/>
            <a:pathLst>
              <a:path w="4544869" h="3221176">
                <a:moveTo>
                  <a:pt x="0" y="3221177"/>
                </a:moveTo>
                <a:lnTo>
                  <a:pt x="4544869" y="3221177"/>
                </a:lnTo>
                <a:lnTo>
                  <a:pt x="4544869" y="0"/>
                </a:lnTo>
                <a:lnTo>
                  <a:pt x="0" y="0"/>
                </a:lnTo>
                <a:lnTo>
                  <a:pt x="0" y="3221177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11" name="Group 11"/>
          <p:cNvGrpSpPr/>
          <p:nvPr/>
        </p:nvGrpSpPr>
        <p:grpSpPr>
          <a:xfrm>
            <a:off x="5624696" y="5336770"/>
            <a:ext cx="11532157" cy="2015297"/>
            <a:chOff x="0" y="0"/>
            <a:chExt cx="12749821" cy="22280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2749821" cy="2228090"/>
            </a:xfrm>
            <a:custGeom>
              <a:avLst/>
              <a:gdLst/>
              <a:ahLst/>
              <a:cxnLst/>
              <a:rect l="l" t="t" r="r" b="b"/>
              <a:pathLst>
                <a:path w="12749821" h="2228090">
                  <a:moveTo>
                    <a:pt x="12625360" y="2228090"/>
                  </a:moveTo>
                  <a:lnTo>
                    <a:pt x="124460" y="2228090"/>
                  </a:lnTo>
                  <a:cubicBezTo>
                    <a:pt x="55880" y="2228090"/>
                    <a:pt x="0" y="2172210"/>
                    <a:pt x="0" y="210363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2103630"/>
                  </a:lnTo>
                  <a:cubicBezTo>
                    <a:pt x="12749821" y="2172210"/>
                    <a:pt x="12693941" y="2228090"/>
                    <a:pt x="12625360" y="2228090"/>
                  </a:cubicBezTo>
                  <a:close/>
                </a:path>
              </a:pathLst>
            </a:custGeom>
            <a:solidFill>
              <a:srgbClr val="DEF4D1"/>
            </a:solidFill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624696" y="2664247"/>
            <a:ext cx="11532157" cy="2015297"/>
            <a:chOff x="0" y="0"/>
            <a:chExt cx="12749821" cy="222809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2749821" cy="2228090"/>
            </a:xfrm>
            <a:custGeom>
              <a:avLst/>
              <a:gdLst/>
              <a:ahLst/>
              <a:cxnLst/>
              <a:rect l="l" t="t" r="r" b="b"/>
              <a:pathLst>
                <a:path w="12749821" h="2228090">
                  <a:moveTo>
                    <a:pt x="12625360" y="2228090"/>
                  </a:moveTo>
                  <a:lnTo>
                    <a:pt x="124460" y="2228090"/>
                  </a:lnTo>
                  <a:cubicBezTo>
                    <a:pt x="55880" y="2228090"/>
                    <a:pt x="0" y="2172210"/>
                    <a:pt x="0" y="210363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2103630"/>
                  </a:lnTo>
                  <a:cubicBezTo>
                    <a:pt x="12749821" y="2172210"/>
                    <a:pt x="12693941" y="2228090"/>
                    <a:pt x="12625360" y="2228090"/>
                  </a:cubicBezTo>
                  <a:close/>
                </a:path>
              </a:pathLst>
            </a:custGeom>
            <a:solidFill>
              <a:srgbClr val="DEF4D1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6128314" y="3171834"/>
            <a:ext cx="10524922" cy="1066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99"/>
              </a:lnSpc>
              <a:spcBef>
                <a:spcPct val="0"/>
              </a:spcBef>
            </a:pPr>
            <a:r>
              <a:rPr lang="en-US" sz="7499" spc="187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Stereotypes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128314" y="5626869"/>
            <a:ext cx="10524922" cy="1482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99"/>
              </a:lnSpc>
              <a:spcBef>
                <a:spcPct val="0"/>
              </a:spcBef>
            </a:pPr>
            <a:r>
              <a:rPr lang="en-US" sz="5499" spc="137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Stereotypes in Social Environments and in the Media</a:t>
            </a:r>
          </a:p>
        </p:txBody>
      </p:sp>
      <p:sp>
        <p:nvSpPr>
          <p:cNvPr id="17" name="Freeform 17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8" name="TextBox 18"/>
          <p:cNvSpPr txBox="1"/>
          <p:nvPr/>
        </p:nvSpPr>
        <p:spPr>
          <a:xfrm>
            <a:off x="5059661" y="808821"/>
            <a:ext cx="12473880" cy="12179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20"/>
              </a:lnSpc>
            </a:pPr>
            <a:r>
              <a:rPr lang="en-US" sz="6800" dirty="0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Content CCQ </a:t>
            </a:r>
            <a:r>
              <a:rPr lang="en-US" sz="6800" dirty="0" err="1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Programme</a:t>
            </a:r>
            <a:r>
              <a:rPr lang="en-US" sz="6800" dirty="0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Goals: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7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740528" y="2559352"/>
            <a:ext cx="11025184" cy="6036288"/>
          </a:xfrm>
          <a:custGeom>
            <a:avLst/>
            <a:gdLst/>
            <a:ahLst/>
            <a:cxnLst/>
            <a:rect l="l" t="t" r="r" b="b"/>
            <a:pathLst>
              <a:path w="11025184" h="6036288">
                <a:moveTo>
                  <a:pt x="0" y="0"/>
                </a:moveTo>
                <a:lnTo>
                  <a:pt x="11025184" y="0"/>
                </a:lnTo>
                <a:lnTo>
                  <a:pt x="11025184" y="6036289"/>
                </a:lnTo>
                <a:lnTo>
                  <a:pt x="0" y="603628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286057" y="-1893895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2930958" y="8589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5309818" y="-82990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439857" y="7614252"/>
            <a:ext cx="2937114" cy="2926433"/>
          </a:xfrm>
          <a:custGeom>
            <a:avLst/>
            <a:gdLst/>
            <a:ahLst/>
            <a:cxnLst/>
            <a:rect l="l" t="t" r="r" b="b"/>
            <a:pathLst>
              <a:path w="2937114" h="2926433">
                <a:moveTo>
                  <a:pt x="0" y="0"/>
                </a:moveTo>
                <a:lnTo>
                  <a:pt x="2937114" y="0"/>
                </a:lnTo>
                <a:lnTo>
                  <a:pt x="2937114" y="2926433"/>
                </a:lnTo>
                <a:lnTo>
                  <a:pt x="0" y="292643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3538263" y="3651393"/>
            <a:ext cx="11211475" cy="5426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6999" spc="34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1. Take turns speaking.</a:t>
            </a:r>
          </a:p>
          <a:p>
            <a:pPr algn="ctr">
              <a:lnSpc>
                <a:spcPts val="6999"/>
              </a:lnSpc>
            </a:pPr>
            <a:r>
              <a:rPr lang="en-US" sz="6999" spc="34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2. Listen when others talk.</a:t>
            </a:r>
          </a:p>
          <a:p>
            <a:pPr algn="ctr">
              <a:lnSpc>
                <a:spcPts val="6999"/>
              </a:lnSpc>
            </a:pPr>
            <a:r>
              <a:rPr lang="en-US" sz="6999" spc="34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3. Use the right words when talking about the body.</a:t>
            </a:r>
          </a:p>
          <a:p>
            <a:pPr algn="ctr">
              <a:lnSpc>
                <a:spcPts val="6999"/>
              </a:lnSpc>
            </a:pPr>
            <a:endParaRPr lang="en-US" sz="6999" spc="34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6999"/>
              </a:lnSpc>
            </a:pPr>
            <a:endParaRPr lang="en-US" sz="6999" spc="34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619378" y="6011312"/>
            <a:ext cx="3121149" cy="4529373"/>
          </a:xfrm>
          <a:custGeom>
            <a:avLst/>
            <a:gdLst/>
            <a:ahLst/>
            <a:cxnLst/>
            <a:rect l="l" t="t" r="r" b="b"/>
            <a:pathLst>
              <a:path w="3121149" h="4529373">
                <a:moveTo>
                  <a:pt x="0" y="0"/>
                </a:moveTo>
                <a:lnTo>
                  <a:pt x="3121150" y="0"/>
                </a:lnTo>
                <a:lnTo>
                  <a:pt x="3121150" y="4529373"/>
                </a:lnTo>
                <a:lnTo>
                  <a:pt x="0" y="452937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TextBox 10"/>
          <p:cNvSpPr txBox="1"/>
          <p:nvPr/>
        </p:nvSpPr>
        <p:spPr>
          <a:xfrm>
            <a:off x="3918704" y="1238916"/>
            <a:ext cx="10450592" cy="1076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00"/>
              </a:lnSpc>
            </a:pPr>
            <a:r>
              <a:rPr lang="en-US" sz="7500">
                <a:solidFill>
                  <a:srgbClr val="ABDFAB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 Rules For the Class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027824" y="9068859"/>
            <a:ext cx="10450592" cy="7054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4900">
                <a:solidFill>
                  <a:srgbClr val="ABDFAB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Any questions about these rules?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178435" y="2446529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3"/>
                </a:lnTo>
                <a:lnTo>
                  <a:pt x="0" y="56311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 rot="-3486">
            <a:off x="5365816" y="4323550"/>
            <a:ext cx="7556294" cy="1803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9"/>
              </a:lnSpc>
              <a:spcBef>
                <a:spcPct val="0"/>
              </a:spcBef>
            </a:pPr>
            <a:r>
              <a:rPr lang="en-US" sz="9999" spc="4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Stereotypes</a:t>
            </a:r>
          </a:p>
        </p:txBody>
      </p:sp>
      <p:sp>
        <p:nvSpPr>
          <p:cNvPr id="6" name="Freeform 6"/>
          <p:cNvSpPr/>
          <p:nvPr/>
        </p:nvSpPr>
        <p:spPr>
          <a:xfrm>
            <a:off x="-1991337" y="8077632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4" y="0"/>
                </a:lnTo>
                <a:lnTo>
                  <a:pt x="3982674" y="3968190"/>
                </a:lnTo>
                <a:lnTo>
                  <a:pt x="0" y="39681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40966" y="2059821"/>
            <a:ext cx="11663873" cy="6385971"/>
          </a:xfrm>
          <a:custGeom>
            <a:avLst/>
            <a:gdLst/>
            <a:ahLst/>
            <a:cxnLst/>
            <a:rect l="l" t="t" r="r" b="b"/>
            <a:pathLst>
              <a:path w="11663873" h="6385971">
                <a:moveTo>
                  <a:pt x="0" y="0"/>
                </a:moveTo>
                <a:lnTo>
                  <a:pt x="11663873" y="0"/>
                </a:lnTo>
                <a:lnTo>
                  <a:pt x="11663873" y="6385970"/>
                </a:lnTo>
                <a:lnTo>
                  <a:pt x="0" y="638597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-751667">
            <a:off x="931682" y="2059821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0" y="0"/>
                </a:lnTo>
                <a:lnTo>
                  <a:pt x="2388180" y="2397685"/>
                </a:lnTo>
                <a:lnTo>
                  <a:pt x="0" y="239768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7966230" y="8548836"/>
            <a:ext cx="1096121" cy="1418927"/>
          </a:xfrm>
          <a:custGeom>
            <a:avLst/>
            <a:gdLst/>
            <a:ahLst/>
            <a:cxnLst/>
            <a:rect l="l" t="t" r="r" b="b"/>
            <a:pathLst>
              <a:path w="1096121" h="1418927">
                <a:moveTo>
                  <a:pt x="0" y="0"/>
                </a:moveTo>
                <a:lnTo>
                  <a:pt x="1096121" y="0"/>
                </a:lnTo>
                <a:lnTo>
                  <a:pt x="1096121" y="1418928"/>
                </a:lnTo>
                <a:lnTo>
                  <a:pt x="0" y="141892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9908892">
            <a:off x="15369144" y="-1803507"/>
            <a:ext cx="5497464" cy="6745355"/>
          </a:xfrm>
          <a:custGeom>
            <a:avLst/>
            <a:gdLst/>
            <a:ahLst/>
            <a:cxnLst/>
            <a:rect l="l" t="t" r="r" b="b"/>
            <a:pathLst>
              <a:path w="5497464" h="6745355">
                <a:moveTo>
                  <a:pt x="0" y="0"/>
                </a:moveTo>
                <a:lnTo>
                  <a:pt x="5497464" y="0"/>
                </a:lnTo>
                <a:lnTo>
                  <a:pt x="5497464" y="6745354"/>
                </a:lnTo>
                <a:lnTo>
                  <a:pt x="0" y="674535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5361187" y="2166688"/>
            <a:ext cx="6306207" cy="4114800"/>
          </a:xfrm>
          <a:custGeom>
            <a:avLst/>
            <a:gdLst/>
            <a:ahLst/>
            <a:cxnLst/>
            <a:rect l="l" t="t" r="r" b="b"/>
            <a:pathLst>
              <a:path w="6306207" h="4114800">
                <a:moveTo>
                  <a:pt x="0" y="0"/>
                </a:moveTo>
                <a:lnTo>
                  <a:pt x="6306207" y="0"/>
                </a:lnTo>
                <a:lnTo>
                  <a:pt x="63062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3319862" y="826114"/>
            <a:ext cx="11484977" cy="7430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54"/>
              </a:lnSpc>
            </a:pPr>
            <a:r>
              <a:rPr lang="en-US" sz="5254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LET’S WATCH A VIDEO ON STEREOTYPES!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071593" y="6729163"/>
            <a:ext cx="10885394" cy="12801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 u="sng">
                <a:solidFill>
                  <a:srgbClr val="1E4712"/>
                </a:solidFill>
                <a:latin typeface="Arimo"/>
                <a:ea typeface="Arimo"/>
                <a:cs typeface="Arimo"/>
                <a:sym typeface="Arimo"/>
                <a:hlinkClick r:id="rId14" tooltip="https://www.youtube.com/watch?v=DJsY61MgkDU&amp;ab_channel=MuseWellbeing"/>
              </a:rPr>
              <a:t>https://www.youtube.com/watch?v=DJsY61MgkDU&amp;ab_channel=MuseWellbeing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09417" y="1630329"/>
            <a:ext cx="13932368" cy="7627971"/>
          </a:xfrm>
          <a:custGeom>
            <a:avLst/>
            <a:gdLst/>
            <a:ahLst/>
            <a:cxnLst/>
            <a:rect l="l" t="t" r="r" b="b"/>
            <a:pathLst>
              <a:path w="13932368" h="7627971">
                <a:moveTo>
                  <a:pt x="0" y="0"/>
                </a:moveTo>
                <a:lnTo>
                  <a:pt x="13932368" y="0"/>
                </a:lnTo>
                <a:lnTo>
                  <a:pt x="13932368" y="7627971"/>
                </a:lnTo>
                <a:lnTo>
                  <a:pt x="0" y="76279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-5400000">
            <a:off x="-4837486" y="3136639"/>
            <a:ext cx="12814121" cy="2632719"/>
          </a:xfrm>
          <a:custGeom>
            <a:avLst/>
            <a:gdLst/>
            <a:ahLst/>
            <a:cxnLst/>
            <a:rect l="l" t="t" r="r" b="b"/>
            <a:pathLst>
              <a:path w="12814121" h="2632719">
                <a:moveTo>
                  <a:pt x="0" y="0"/>
                </a:moveTo>
                <a:lnTo>
                  <a:pt x="12814121" y="0"/>
                </a:lnTo>
                <a:lnTo>
                  <a:pt x="12814121" y="2632719"/>
                </a:lnTo>
                <a:lnTo>
                  <a:pt x="0" y="263271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-5333714">
            <a:off x="-6226406" y="3726187"/>
            <a:ext cx="13796854" cy="2834626"/>
          </a:xfrm>
          <a:custGeom>
            <a:avLst/>
            <a:gdLst/>
            <a:ahLst/>
            <a:cxnLst/>
            <a:rect l="l" t="t" r="r" b="b"/>
            <a:pathLst>
              <a:path w="13796854" h="2834626">
                <a:moveTo>
                  <a:pt x="0" y="0"/>
                </a:moveTo>
                <a:lnTo>
                  <a:pt x="13796854" y="0"/>
                </a:lnTo>
                <a:lnTo>
                  <a:pt x="13796854" y="2834626"/>
                </a:lnTo>
                <a:lnTo>
                  <a:pt x="0" y="283462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>
            <a:off x="3057199" y="2685487"/>
            <a:ext cx="12669710" cy="5951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69"/>
              </a:lnSpc>
            </a:pPr>
            <a:r>
              <a:rPr lang="en-US" sz="4192" b="1" spc="20">
                <a:solidFill>
                  <a:srgbClr val="0D37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Stereotypes (often not true) </a:t>
            </a:r>
            <a:r>
              <a:rPr lang="en-US" sz="4192" spc="2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are assumptions about a person or a group based on how they look or act. </a:t>
            </a:r>
          </a:p>
          <a:p>
            <a:pPr algn="ctr">
              <a:lnSpc>
                <a:spcPts val="5869"/>
              </a:lnSpc>
            </a:pPr>
            <a:endParaRPr lang="en-US" sz="4192" spc="20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869"/>
              </a:lnSpc>
            </a:pPr>
            <a:r>
              <a:rPr lang="en-US" sz="4192" spc="2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Because of </a:t>
            </a:r>
            <a:r>
              <a:rPr lang="en-US" sz="4192" b="1" spc="20">
                <a:solidFill>
                  <a:srgbClr val="0D37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stereotypes</a:t>
            </a:r>
            <a:r>
              <a:rPr lang="en-US" sz="4192" spc="2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, people often get judged based on what they look like and how they are dressed.</a:t>
            </a:r>
          </a:p>
          <a:p>
            <a:pPr algn="ctr">
              <a:lnSpc>
                <a:spcPts val="5869"/>
              </a:lnSpc>
            </a:pPr>
            <a:endParaRPr lang="en-US" sz="4192" spc="20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869"/>
              </a:lnSpc>
              <a:spcBef>
                <a:spcPct val="0"/>
              </a:spcBef>
            </a:pPr>
            <a:r>
              <a:rPr lang="en-US" sz="4192" spc="2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It’s important to take the time to find out who people really are by talking amd getting to know them.</a:t>
            </a:r>
          </a:p>
        </p:txBody>
      </p:sp>
      <p:sp>
        <p:nvSpPr>
          <p:cNvPr id="6" name="Freeform 6"/>
          <p:cNvSpPr/>
          <p:nvPr/>
        </p:nvSpPr>
        <p:spPr>
          <a:xfrm rot="-3391099">
            <a:off x="14510568" y="6729647"/>
            <a:ext cx="5497464" cy="6745355"/>
          </a:xfrm>
          <a:custGeom>
            <a:avLst/>
            <a:gdLst/>
            <a:ahLst/>
            <a:cxnLst/>
            <a:rect l="l" t="t" r="r" b="b"/>
            <a:pathLst>
              <a:path w="5497464" h="6745355">
                <a:moveTo>
                  <a:pt x="0" y="0"/>
                </a:moveTo>
                <a:lnTo>
                  <a:pt x="5497464" y="0"/>
                </a:lnTo>
                <a:lnTo>
                  <a:pt x="5497464" y="6745355"/>
                </a:lnTo>
                <a:lnTo>
                  <a:pt x="0" y="674535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 rot="709727">
            <a:off x="13177687" y="845992"/>
            <a:ext cx="2397739" cy="1726372"/>
          </a:xfrm>
          <a:custGeom>
            <a:avLst/>
            <a:gdLst/>
            <a:ahLst/>
            <a:cxnLst/>
            <a:rect l="l" t="t" r="r" b="b"/>
            <a:pathLst>
              <a:path w="2397739" h="1726372">
                <a:moveTo>
                  <a:pt x="0" y="0"/>
                </a:moveTo>
                <a:lnTo>
                  <a:pt x="2397739" y="0"/>
                </a:lnTo>
                <a:lnTo>
                  <a:pt x="2397739" y="1726372"/>
                </a:lnTo>
                <a:lnTo>
                  <a:pt x="0" y="172637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 rot="-3391099">
            <a:off x="15555892" y="8196929"/>
            <a:ext cx="3406815" cy="4180142"/>
          </a:xfrm>
          <a:custGeom>
            <a:avLst/>
            <a:gdLst/>
            <a:ahLst/>
            <a:cxnLst/>
            <a:rect l="l" t="t" r="r" b="b"/>
            <a:pathLst>
              <a:path w="3406815" h="4180142">
                <a:moveTo>
                  <a:pt x="0" y="0"/>
                </a:moveTo>
                <a:lnTo>
                  <a:pt x="3406816" y="0"/>
                </a:lnTo>
                <a:lnTo>
                  <a:pt x="3406816" y="4180142"/>
                </a:lnTo>
                <a:lnTo>
                  <a:pt x="0" y="418014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913875" y="1297322"/>
            <a:ext cx="14885034" cy="8149556"/>
          </a:xfrm>
          <a:custGeom>
            <a:avLst/>
            <a:gdLst/>
            <a:ahLst/>
            <a:cxnLst/>
            <a:rect l="l" t="t" r="r" b="b"/>
            <a:pathLst>
              <a:path w="14885034" h="8149556">
                <a:moveTo>
                  <a:pt x="0" y="0"/>
                </a:moveTo>
                <a:lnTo>
                  <a:pt x="14885034" y="0"/>
                </a:lnTo>
                <a:lnTo>
                  <a:pt x="14885034" y="8149556"/>
                </a:lnTo>
                <a:lnTo>
                  <a:pt x="0" y="81495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442713" y="-2484027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2930958" y="8589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4371030" y="7366485"/>
            <a:ext cx="3501768" cy="4716186"/>
          </a:xfrm>
          <a:custGeom>
            <a:avLst/>
            <a:gdLst/>
            <a:ahLst/>
            <a:cxnLst/>
            <a:rect l="l" t="t" r="r" b="b"/>
            <a:pathLst>
              <a:path w="3501768" h="4716186">
                <a:moveTo>
                  <a:pt x="0" y="0"/>
                </a:moveTo>
                <a:lnTo>
                  <a:pt x="3501768" y="0"/>
                </a:lnTo>
                <a:lnTo>
                  <a:pt x="3501768" y="4716186"/>
                </a:lnTo>
                <a:lnTo>
                  <a:pt x="0" y="47161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5309818" y="-82990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663138" y="6998965"/>
            <a:ext cx="2501474" cy="2492378"/>
          </a:xfrm>
          <a:custGeom>
            <a:avLst/>
            <a:gdLst/>
            <a:ahLst/>
            <a:cxnLst/>
            <a:rect l="l" t="t" r="r" b="b"/>
            <a:pathLst>
              <a:path w="2501474" h="2492378">
                <a:moveTo>
                  <a:pt x="0" y="0"/>
                </a:moveTo>
                <a:lnTo>
                  <a:pt x="2501475" y="0"/>
                </a:lnTo>
                <a:lnTo>
                  <a:pt x="2501475" y="2492378"/>
                </a:lnTo>
                <a:lnTo>
                  <a:pt x="0" y="249237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3164613" y="3557265"/>
            <a:ext cx="11295959" cy="46878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89"/>
              </a:lnSpc>
            </a:pPr>
            <a:r>
              <a:rPr lang="en-US" sz="518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Stereotypes about how people are “supposed” to be and act can make people feel angry, sad, or afraid.</a:t>
            </a:r>
          </a:p>
          <a:p>
            <a:pPr algn="ctr">
              <a:lnSpc>
                <a:spcPts val="5189"/>
              </a:lnSpc>
            </a:pPr>
            <a:endParaRPr lang="en-US" sz="5189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189"/>
              </a:lnSpc>
            </a:pPr>
            <a:r>
              <a:rPr lang="en-US" sz="518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Stereotypes put people into categories they did not ask to be put into.</a:t>
            </a:r>
          </a:p>
          <a:p>
            <a:pPr algn="ctr">
              <a:lnSpc>
                <a:spcPts val="5189"/>
              </a:lnSpc>
            </a:pPr>
            <a:endParaRPr lang="en-US" sz="5189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3352887" y="1605745"/>
            <a:ext cx="1786042" cy="1573950"/>
          </a:xfrm>
          <a:custGeom>
            <a:avLst/>
            <a:gdLst/>
            <a:ahLst/>
            <a:cxnLst/>
            <a:rect l="l" t="t" r="r" b="b"/>
            <a:pathLst>
              <a:path w="1786042" h="1573950">
                <a:moveTo>
                  <a:pt x="0" y="0"/>
                </a:moveTo>
                <a:lnTo>
                  <a:pt x="1786043" y="0"/>
                </a:lnTo>
                <a:lnTo>
                  <a:pt x="1786043" y="1573950"/>
                </a:lnTo>
                <a:lnTo>
                  <a:pt x="0" y="157395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3987081" y="4804040"/>
            <a:ext cx="4420219" cy="5124891"/>
          </a:xfrm>
          <a:custGeom>
            <a:avLst/>
            <a:gdLst/>
            <a:ahLst/>
            <a:cxnLst/>
            <a:rect l="l" t="t" r="r" b="b"/>
            <a:pathLst>
              <a:path w="4420219" h="5124891">
                <a:moveTo>
                  <a:pt x="0" y="0"/>
                </a:moveTo>
                <a:lnTo>
                  <a:pt x="4420219" y="0"/>
                </a:lnTo>
                <a:lnTo>
                  <a:pt x="4420219" y="5124891"/>
                </a:lnTo>
                <a:lnTo>
                  <a:pt x="0" y="5124891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TextBox 11"/>
          <p:cNvSpPr txBox="1"/>
          <p:nvPr/>
        </p:nvSpPr>
        <p:spPr>
          <a:xfrm>
            <a:off x="3075071" y="2440345"/>
            <a:ext cx="12063858" cy="684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35"/>
              </a:lnSpc>
            </a:pPr>
            <a:r>
              <a:rPr lang="en-US" sz="4835" b="1">
                <a:solidFill>
                  <a:srgbClr val="110F0D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WHY DO STEREOTYPES MATTER</a:t>
            </a:r>
          </a:p>
        </p:txBody>
      </p:sp>
      <p:sp>
        <p:nvSpPr>
          <p:cNvPr id="12" name="Freeform 12"/>
          <p:cNvSpPr/>
          <p:nvPr/>
        </p:nvSpPr>
        <p:spPr>
          <a:xfrm>
            <a:off x="11340113" y="8790210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6"/>
                </a:lnTo>
                <a:lnTo>
                  <a:pt x="0" y="1313336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11813596" y="4050531"/>
            <a:ext cx="10195843" cy="2094782"/>
          </a:xfrm>
          <a:custGeom>
            <a:avLst/>
            <a:gdLst/>
            <a:ahLst/>
            <a:cxnLst/>
            <a:rect l="l" t="t" r="r" b="b"/>
            <a:pathLst>
              <a:path w="10195843" h="2094782">
                <a:moveTo>
                  <a:pt x="0" y="0"/>
                </a:moveTo>
                <a:lnTo>
                  <a:pt x="10195843" y="0"/>
                </a:lnTo>
                <a:lnTo>
                  <a:pt x="10195843" y="2094782"/>
                </a:lnTo>
                <a:lnTo>
                  <a:pt x="0" y="20947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5400000">
            <a:off x="12129078" y="4033885"/>
            <a:ext cx="10801560" cy="2219230"/>
          </a:xfrm>
          <a:custGeom>
            <a:avLst/>
            <a:gdLst/>
            <a:ahLst/>
            <a:cxnLst/>
            <a:rect l="l" t="t" r="r" b="b"/>
            <a:pathLst>
              <a:path w="10801560" h="2219230">
                <a:moveTo>
                  <a:pt x="0" y="0"/>
                </a:moveTo>
                <a:lnTo>
                  <a:pt x="10801560" y="0"/>
                </a:lnTo>
                <a:lnTo>
                  <a:pt x="10801560" y="2219230"/>
                </a:lnTo>
                <a:lnTo>
                  <a:pt x="0" y="22192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14754037" y="7582357"/>
            <a:ext cx="3885435" cy="3871307"/>
          </a:xfrm>
          <a:custGeom>
            <a:avLst/>
            <a:gdLst/>
            <a:ahLst/>
            <a:cxnLst/>
            <a:rect l="l" t="t" r="r" b="b"/>
            <a:pathLst>
              <a:path w="3885435" h="3871307">
                <a:moveTo>
                  <a:pt x="0" y="0"/>
                </a:moveTo>
                <a:lnTo>
                  <a:pt x="3885436" y="0"/>
                </a:lnTo>
                <a:lnTo>
                  <a:pt x="3885436" y="3871306"/>
                </a:lnTo>
                <a:lnTo>
                  <a:pt x="0" y="387130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-1688577" y="-1384489"/>
            <a:ext cx="4220262" cy="4204915"/>
          </a:xfrm>
          <a:custGeom>
            <a:avLst/>
            <a:gdLst/>
            <a:ahLst/>
            <a:cxnLst/>
            <a:rect l="l" t="t" r="r" b="b"/>
            <a:pathLst>
              <a:path w="4220262" h="4204915">
                <a:moveTo>
                  <a:pt x="0" y="0"/>
                </a:moveTo>
                <a:lnTo>
                  <a:pt x="4220262" y="0"/>
                </a:lnTo>
                <a:lnTo>
                  <a:pt x="4220262" y="4204915"/>
                </a:lnTo>
                <a:lnTo>
                  <a:pt x="0" y="420491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2733128" y="775119"/>
            <a:ext cx="12020909" cy="7789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43"/>
              </a:lnSpc>
            </a:pPr>
            <a:r>
              <a:rPr lang="en-US" sz="5543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PEOPLE ARE MORE THAN STEREOTYPES!</a:t>
            </a:r>
          </a:p>
        </p:txBody>
      </p:sp>
      <p:sp>
        <p:nvSpPr>
          <p:cNvPr id="7" name="Freeform 7"/>
          <p:cNvSpPr/>
          <p:nvPr/>
        </p:nvSpPr>
        <p:spPr>
          <a:xfrm>
            <a:off x="1365729" y="1028700"/>
            <a:ext cx="14071060" cy="7475251"/>
          </a:xfrm>
          <a:custGeom>
            <a:avLst/>
            <a:gdLst/>
            <a:ahLst/>
            <a:cxnLst/>
            <a:rect l="l" t="t" r="r" b="b"/>
            <a:pathLst>
              <a:path w="14071060" h="7475251">
                <a:moveTo>
                  <a:pt x="0" y="0"/>
                </a:moveTo>
                <a:lnTo>
                  <a:pt x="14071061" y="0"/>
                </a:lnTo>
                <a:lnTo>
                  <a:pt x="14071061" y="7475251"/>
                </a:lnTo>
                <a:lnTo>
                  <a:pt x="0" y="747525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0" y="7462790"/>
            <a:ext cx="16230600" cy="3591020"/>
          </a:xfrm>
          <a:custGeom>
            <a:avLst/>
            <a:gdLst/>
            <a:ahLst/>
            <a:cxnLst/>
            <a:rect l="l" t="t" r="r" b="b"/>
            <a:pathLst>
              <a:path w="16230600" h="3591020">
                <a:moveTo>
                  <a:pt x="0" y="0"/>
                </a:moveTo>
                <a:lnTo>
                  <a:pt x="16230600" y="0"/>
                </a:lnTo>
                <a:lnTo>
                  <a:pt x="16230600" y="3591020"/>
                </a:lnTo>
                <a:lnTo>
                  <a:pt x="0" y="359102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>
            <a:off x="1823663" y="2560502"/>
            <a:ext cx="13155194" cy="4297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88"/>
              </a:lnSpc>
            </a:pPr>
            <a:r>
              <a:rPr lang="en-US" sz="4063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It can be hard if we’re walking around feeling boxed in by other people’s ideas about how we are supposed to act. </a:t>
            </a:r>
          </a:p>
          <a:p>
            <a:pPr algn="ctr">
              <a:lnSpc>
                <a:spcPts val="5688"/>
              </a:lnSpc>
            </a:pPr>
            <a:endParaRPr lang="en-US" sz="4063">
              <a:solidFill>
                <a:srgbClr val="1E4712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688"/>
              </a:lnSpc>
            </a:pPr>
            <a:r>
              <a:rPr lang="en-US" sz="4063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In reality, people are much more interesting than a stereotype. </a:t>
            </a:r>
          </a:p>
          <a:p>
            <a:pPr algn="ctr">
              <a:lnSpc>
                <a:spcPts val="5688"/>
              </a:lnSpc>
            </a:pPr>
            <a:endParaRPr lang="en-US" sz="4063">
              <a:solidFill>
                <a:srgbClr val="1E4712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688"/>
              </a:lnSpc>
            </a:pPr>
            <a:r>
              <a:rPr lang="en-US" sz="4063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People can be so many different things!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706</Words>
  <Application>Microsoft Office PowerPoint</Application>
  <PresentationFormat>Custom</PresentationFormat>
  <Paragraphs>104</Paragraphs>
  <Slides>19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Calibri</vt:lpstr>
      <vt:lpstr>Childos Arabic Bold</vt:lpstr>
      <vt:lpstr>Childos Arabic</vt:lpstr>
      <vt:lpstr>Arimo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CCQ Sexuality Education - Elementary 3 - Stereotypes and View of the Self - Stereotypes Related to Sex and Gender</dc:title>
  <dc:creator>Andrea Verreault</dc:creator>
  <cp:lastModifiedBy>Andrea Verreault</cp:lastModifiedBy>
  <cp:revision>2</cp:revision>
  <dcterms:created xsi:type="dcterms:W3CDTF">2006-08-16T00:00:00Z</dcterms:created>
  <dcterms:modified xsi:type="dcterms:W3CDTF">2025-04-01T00:21:41Z</dcterms:modified>
  <dc:identifier>DAGhjcF5G9w</dc:identifier>
</cp:coreProperties>
</file>